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6" r:id="rId5"/>
    <p:sldId id="434" r:id="rId6"/>
    <p:sldId id="285" r:id="rId7"/>
    <p:sldId id="286" r:id="rId8"/>
    <p:sldId id="440" r:id="rId9"/>
    <p:sldId id="441" r:id="rId10"/>
    <p:sldId id="438" r:id="rId11"/>
    <p:sldId id="288" r:id="rId12"/>
    <p:sldId id="290" r:id="rId13"/>
    <p:sldId id="43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00" r:id="rId22"/>
    <p:sldId id="435" r:id="rId23"/>
    <p:sldId id="417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30" r:id="rId33"/>
    <p:sldId id="436" r:id="rId34"/>
    <p:sldId id="431" r:id="rId35"/>
    <p:sldId id="433" r:id="rId36"/>
    <p:sldId id="437" r:id="rId37"/>
    <p:sldId id="427" r:id="rId38"/>
    <p:sldId id="428" r:id="rId39"/>
    <p:sldId id="429" r:id="rId40"/>
  </p:sldIdLst>
  <p:sldSz cx="10693400" cy="7561263"/>
  <p:notesSz cx="6858000" cy="9144000"/>
  <p:embeddedFontLs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4119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68237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2356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36475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0594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04712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88831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7295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4"/>
    <a:srgbClr val="E4DDD6"/>
    <a:srgbClr val="EBDFD9"/>
    <a:srgbClr val="E8DBD4"/>
    <a:srgbClr val="452513"/>
    <a:srgbClr val="5E4232"/>
    <a:srgbClr val="6B3305"/>
    <a:srgbClr val="443233"/>
    <a:srgbClr val="4C2504"/>
    <a:srgbClr val="00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0"/>
    <p:restoredTop sz="94743"/>
  </p:normalViewPr>
  <p:slideViewPr>
    <p:cSldViewPr>
      <p:cViewPr varScale="1">
        <p:scale>
          <a:sx n="95" d="100"/>
          <a:sy n="95" d="100"/>
        </p:scale>
        <p:origin x="1422" y="90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C433AF-8F89-4B92-A206-959813415ECB}" type="datetime1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2023-04-06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3754A80-0394-429B-8860-E0BBB8BBA79C}" type="slidenum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‹#›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7BA3F-E428-4E9E-BBEE-9EC5FF224C5D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B04F-21AC-40DF-BF78-70048D9EE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B04F-21AC-40DF-BF78-70048D9EEF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1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B04F-21AC-40DF-BF78-70048D9EEF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8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43750"/>
            <a:ext cx="1099542" cy="1832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05DD1-4C92-42AA-8464-BF8DF8A0AE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697" y="7079357"/>
            <a:ext cx="1423988" cy="247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227538"/>
            <a:ext cx="2406015" cy="48378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227538"/>
            <a:ext cx="7039822" cy="48378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5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4119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6823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523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364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2059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047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888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729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4"/>
            <a:ext cx="4724775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0"/>
            <a:ext cx="4724775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1" y="1692534"/>
            <a:ext cx="4726631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1" y="2397900"/>
            <a:ext cx="4726631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2" y="301049"/>
            <a:ext cx="3518055" cy="128121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2"/>
            <a:ext cx="5977908" cy="6453329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2" y="1582267"/>
            <a:ext cx="3518055" cy="5172114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2"/>
            <a:ext cx="6416040" cy="4536758"/>
          </a:xfrm>
        </p:spPr>
        <p:txBody>
          <a:bodyPr/>
          <a:lstStyle>
            <a:lvl1pPr marL="0" indent="0">
              <a:buNone/>
              <a:defRPr sz="4100"/>
            </a:lvl1pPr>
            <a:lvl2pPr marL="584119" indent="0">
              <a:buNone/>
              <a:defRPr sz="3600"/>
            </a:lvl2pPr>
            <a:lvl3pPr marL="1168237" indent="0">
              <a:buNone/>
              <a:defRPr sz="3100"/>
            </a:lvl3pPr>
            <a:lvl4pPr marL="1752356" indent="0">
              <a:buNone/>
              <a:defRPr sz="2600"/>
            </a:lvl4pPr>
            <a:lvl5pPr marL="2336475" indent="0">
              <a:buNone/>
              <a:defRPr sz="2600"/>
            </a:lvl5pPr>
            <a:lvl6pPr marL="2920594" indent="0">
              <a:buNone/>
              <a:defRPr sz="2600"/>
            </a:lvl6pPr>
            <a:lvl7pPr marL="3504712" indent="0">
              <a:buNone/>
              <a:defRPr sz="2600"/>
            </a:lvl7pPr>
            <a:lvl8pPr marL="4088831" indent="0">
              <a:buNone/>
              <a:defRPr sz="2600"/>
            </a:lvl8pPr>
            <a:lvl9pPr marL="4672950" indent="0">
              <a:buNone/>
              <a:defRPr sz="26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2023-04-06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68237" rtl="0" eaLnBrk="1" latinLnBrk="1" hangingPunct="1">
        <a:spcBef>
          <a:spcPct val="0"/>
        </a:spcBef>
        <a:buNone/>
        <a:defRPr sz="5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438089" indent="-438089" algn="l" defTabSz="1168237" rtl="0" eaLnBrk="1" latinLnBrk="1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949193" indent="-365074" algn="l" defTabSz="1168237" rtl="0" eaLnBrk="1" latinLnBrk="1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460297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2044416" indent="-292059" algn="l" defTabSz="1168237" rtl="0" eaLnBrk="1" latinLnBrk="1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628534" indent="-292059" algn="l" defTabSz="1168237" rtl="0" eaLnBrk="1" latinLnBrk="1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3212653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96772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0890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65009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4119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8237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356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6475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0594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04712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88831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7295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dr-report.org/as2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39.svg"/><Relationship Id="rId4" Type="http://schemas.openxmlformats.org/officeDocument/2006/relationships/image" Target="../media/image21.sv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dr-report.org/as2.0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598" y="1389085"/>
            <a:ext cx="6628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동양미래대학교 전문기술 석사과정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342" y="2113079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88" y="2420856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Dongyang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Mirae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University</a:t>
            </a: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5092" y="324247"/>
            <a:ext cx="1475235" cy="246889"/>
          </a:xfrm>
          <a:prstGeom prst="rect">
            <a:avLst/>
          </a:prstGeom>
        </p:spPr>
      </p:pic>
      <p:pic>
        <p:nvPicPr>
          <p:cNvPr id="11" name="그림 10" descr="211220_DMUAI PPT-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2604" y="3564607"/>
            <a:ext cx="5605283" cy="3566167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>
            <a:off x="738188" y="1973860"/>
            <a:ext cx="63718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B75C6DB-630C-4CB1-BB13-5A7C44B71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35" y="1047803"/>
            <a:ext cx="1046612" cy="339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E275-3E30-44E7-A727-D060F7FE68C8}"/>
              </a:ext>
            </a:extLst>
          </p:cNvPr>
          <p:cNvSpPr/>
          <p:nvPr/>
        </p:nvSpPr>
        <p:spPr>
          <a:xfrm>
            <a:off x="828370" y="1260351"/>
            <a:ext cx="65213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35" name="Oval 39">
            <a:extLst>
              <a:ext uri="{FF2B5EF4-FFF2-40B4-BE49-F238E27FC236}">
                <a16:creationId xmlns:a16="http://schemas.microsoft.com/office/drawing/2014/main" id="{04A3CC11-2554-485B-902D-54611276747F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9D0B060-D9AD-4E2B-8DEB-C5298903654A}"/>
              </a:ext>
            </a:extLst>
          </p:cNvPr>
          <p:cNvCxnSpPr>
            <a:stCxn id="40" idx="3"/>
            <a:endCxn id="48" idx="1"/>
          </p:cNvCxnSpPr>
          <p:nvPr/>
        </p:nvCxnSpPr>
        <p:spPr>
          <a:xfrm>
            <a:off x="3092009" y="6028461"/>
            <a:ext cx="5244495" cy="1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E46BC4F-5024-49AD-945F-AB8358D5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32" y="5898605"/>
            <a:ext cx="588005" cy="287510"/>
          </a:xfrm>
          <a:prstGeom prst="rect">
            <a:avLst/>
          </a:prstGeom>
        </p:spPr>
      </p:pic>
      <p:pic>
        <p:nvPicPr>
          <p:cNvPr id="40" name="Graphic 24">
            <a:extLst>
              <a:ext uri="{FF2B5EF4-FFF2-40B4-BE49-F238E27FC236}">
                <a16:creationId xmlns:a16="http://schemas.microsoft.com/office/drawing/2014/main" id="{96764F02-E7E8-4939-9181-010DC9C4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67" y="5838290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991CC6-39A7-4EC3-A1C5-0DA1822F1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11" y="5874971"/>
            <a:ext cx="554219" cy="29668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A768DF-E1F3-42ED-8A95-1B02F3F147C8}"/>
              </a:ext>
            </a:extLst>
          </p:cNvPr>
          <p:cNvSpPr/>
          <p:nvPr/>
        </p:nvSpPr>
        <p:spPr>
          <a:xfrm>
            <a:off x="4736035" y="617165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라우터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6B95976-2575-4546-9A09-467236AB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70" y="5897059"/>
            <a:ext cx="588005" cy="28751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358BE4-25A2-4F89-9DE9-A43B13DCFDE0}"/>
              </a:ext>
            </a:extLst>
          </p:cNvPr>
          <p:cNvSpPr/>
          <p:nvPr/>
        </p:nvSpPr>
        <p:spPr>
          <a:xfrm>
            <a:off x="5922173" y="617010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21684EB-D271-4475-A84E-5FD9E4CEB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30" y="5873425"/>
            <a:ext cx="554219" cy="29668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504DBC-6EC8-458B-B9C4-AB3DF632F644}"/>
              </a:ext>
            </a:extLst>
          </p:cNvPr>
          <p:cNvSpPr/>
          <p:nvPr/>
        </p:nvSpPr>
        <p:spPr>
          <a:xfrm>
            <a:off x="7045777" y="617010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스위치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C53909F4-F22F-4CA0-AC00-B6963C2A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04" y="5850643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C1097F-152C-44A7-87A3-D363027E5792}"/>
              </a:ext>
            </a:extLst>
          </p:cNvPr>
          <p:cNvSpPr/>
          <p:nvPr/>
        </p:nvSpPr>
        <p:spPr>
          <a:xfrm>
            <a:off x="2587165" y="620120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서버</a:t>
            </a:r>
            <a:endParaRPr lang="ko-KR" altLang="en-US" sz="11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6D21F5-ECEA-4E67-B0A9-3A984D69A632}"/>
              </a:ext>
            </a:extLst>
          </p:cNvPr>
          <p:cNvSpPr/>
          <p:nvPr/>
        </p:nvSpPr>
        <p:spPr>
          <a:xfrm>
            <a:off x="8293278" y="620120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서버</a:t>
            </a:r>
            <a:endParaRPr lang="ko-KR" altLang="en-US" sz="1100" b="1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CB8F8B4-52CC-462F-9A77-CAE6B2ED149F}"/>
              </a:ext>
            </a:extLst>
          </p:cNvPr>
          <p:cNvSpPr/>
          <p:nvPr/>
        </p:nvSpPr>
        <p:spPr>
          <a:xfrm>
            <a:off x="4548862" y="5584638"/>
            <a:ext cx="936104" cy="412361"/>
          </a:xfrm>
          <a:prstGeom prst="arc">
            <a:avLst>
              <a:gd name="adj1" fmla="val 11035848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6D931120-CAE8-40C2-98FD-522526DA652C}"/>
              </a:ext>
            </a:extLst>
          </p:cNvPr>
          <p:cNvSpPr/>
          <p:nvPr/>
        </p:nvSpPr>
        <p:spPr>
          <a:xfrm>
            <a:off x="5734364" y="5600369"/>
            <a:ext cx="936104" cy="412361"/>
          </a:xfrm>
          <a:prstGeom prst="arc">
            <a:avLst>
              <a:gd name="adj1" fmla="val 11035848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9B86784-1A4C-445F-83C2-9A04C3EFE1CF}"/>
              </a:ext>
            </a:extLst>
          </p:cNvPr>
          <p:cNvSpPr/>
          <p:nvPr/>
        </p:nvSpPr>
        <p:spPr>
          <a:xfrm>
            <a:off x="4699819" y="5257609"/>
            <a:ext cx="7521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TTL</a:t>
            </a:r>
            <a:r>
              <a:rPr lang="ko-KR" altLang="en-US" sz="1100" b="1" dirty="0"/>
              <a:t> 감소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32BB94-F4E0-479B-B4E2-0F4AF80B2713}"/>
              </a:ext>
            </a:extLst>
          </p:cNvPr>
          <p:cNvSpPr/>
          <p:nvPr/>
        </p:nvSpPr>
        <p:spPr>
          <a:xfrm>
            <a:off x="3606991" y="617010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스위치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DD9C7C-B36C-4190-BD38-2FA998908EAC}"/>
              </a:ext>
            </a:extLst>
          </p:cNvPr>
          <p:cNvSpPr/>
          <p:nvPr/>
        </p:nvSpPr>
        <p:spPr>
          <a:xfrm>
            <a:off x="867110" y="2052205"/>
            <a:ext cx="209138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TTL (Time to Live)</a:t>
            </a:r>
            <a:endParaRPr lang="ko-KR" altLang="en-US" sz="18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85F60A-4347-40F8-82B7-AEAFD2C1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986" y="2989697"/>
            <a:ext cx="588005" cy="28751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C4CA610-9893-46F5-9509-455F2443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038" y="2968465"/>
            <a:ext cx="588005" cy="28751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91DAB9-948D-44CF-8912-EE3E7E2C6974}"/>
              </a:ext>
            </a:extLst>
          </p:cNvPr>
          <p:cNvCxnSpPr>
            <a:stCxn id="64" idx="3"/>
            <a:endCxn id="63" idx="1"/>
          </p:cNvCxnSpPr>
          <p:nvPr/>
        </p:nvCxnSpPr>
        <p:spPr>
          <a:xfrm>
            <a:off x="4677043" y="3112220"/>
            <a:ext cx="1882943" cy="2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D9ABCF-AF67-4276-81C7-7D828D1752FF}"/>
              </a:ext>
            </a:extLst>
          </p:cNvPr>
          <p:cNvSpPr/>
          <p:nvPr/>
        </p:nvSpPr>
        <p:spPr>
          <a:xfrm>
            <a:off x="4089038" y="3286942"/>
            <a:ext cx="3593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R1</a:t>
            </a:r>
            <a:endParaRPr lang="ko-KR" altLang="en-US" sz="11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D5BC420-A750-4F94-8457-AB977ACBBB54}"/>
              </a:ext>
            </a:extLst>
          </p:cNvPr>
          <p:cNvSpPr/>
          <p:nvPr/>
        </p:nvSpPr>
        <p:spPr>
          <a:xfrm>
            <a:off x="6677004" y="3276451"/>
            <a:ext cx="3593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R2</a:t>
            </a:r>
            <a:endParaRPr lang="ko-KR" altLang="en-US" sz="11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0B6A91-1388-4A6B-A3F2-96459C479F45}"/>
              </a:ext>
            </a:extLst>
          </p:cNvPr>
          <p:cNvSpPr/>
          <p:nvPr/>
        </p:nvSpPr>
        <p:spPr>
          <a:xfrm>
            <a:off x="3231433" y="3549244"/>
            <a:ext cx="2227688" cy="3898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solidFill>
                  <a:schemeClr val="tx2"/>
                </a:solidFill>
              </a:rPr>
              <a:t>ip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chemeClr val="tx2"/>
                </a:solidFill>
              </a:rPr>
              <a:t>route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30.30.30.0/24 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rgbClr val="7030A0"/>
                </a:solidFill>
              </a:rPr>
              <a:t>1.1.1.2</a:t>
            </a:r>
            <a:endParaRPr lang="ko-KR" altLang="en-US" sz="1050" b="1" dirty="0">
              <a:solidFill>
                <a:srgbClr val="7030A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484353-FD76-4762-A942-E99C12D96F8F}"/>
              </a:ext>
            </a:extLst>
          </p:cNvPr>
          <p:cNvSpPr/>
          <p:nvPr/>
        </p:nvSpPr>
        <p:spPr>
          <a:xfrm>
            <a:off x="5993804" y="3558576"/>
            <a:ext cx="2227688" cy="3898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solidFill>
                  <a:schemeClr val="tx2"/>
                </a:solidFill>
              </a:rPr>
              <a:t>ip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chemeClr val="tx2"/>
                </a:solidFill>
              </a:rPr>
              <a:t>route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30.30.30.0/24 </a:t>
            </a:r>
            <a:r>
              <a:rPr lang="ko-KR" altLang="en-US" sz="1050" b="1" dirty="0">
                <a:solidFill>
                  <a:schemeClr val="tx2"/>
                </a:solidFill>
              </a:rPr>
              <a:t> </a:t>
            </a:r>
            <a:r>
              <a:rPr lang="en-US" altLang="ko-KR" sz="1050" b="1" dirty="0">
                <a:solidFill>
                  <a:srgbClr val="7030A0"/>
                </a:solidFill>
              </a:rPr>
              <a:t>1.1.1.1</a:t>
            </a:r>
            <a:endParaRPr lang="ko-KR" altLang="en-US" sz="1050" b="1" dirty="0">
              <a:solidFill>
                <a:srgbClr val="7030A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972E2-DEB8-4A05-90B6-7B93C246C39D}"/>
              </a:ext>
            </a:extLst>
          </p:cNvPr>
          <p:cNvSpPr/>
          <p:nvPr/>
        </p:nvSpPr>
        <p:spPr>
          <a:xfrm>
            <a:off x="5843480" y="2839961"/>
            <a:ext cx="8210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rgbClr val="7030A0"/>
                </a:solidFill>
              </a:rPr>
              <a:t>1.1.1.2/30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2D693B-654D-4071-A020-516E8E292D3B}"/>
              </a:ext>
            </a:extLst>
          </p:cNvPr>
          <p:cNvSpPr/>
          <p:nvPr/>
        </p:nvSpPr>
        <p:spPr>
          <a:xfrm>
            <a:off x="4543955" y="2839961"/>
            <a:ext cx="8210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rgbClr val="7030A0"/>
                </a:solidFill>
              </a:rPr>
              <a:t>1.1.1.1/30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B8EBE9-0FAF-495C-9A13-899360031FB2}"/>
              </a:ext>
            </a:extLst>
          </p:cNvPr>
          <p:cNvCxnSpPr>
            <a:stCxn id="64" idx="0"/>
          </p:cNvCxnSpPr>
          <p:nvPr/>
        </p:nvCxnSpPr>
        <p:spPr>
          <a:xfrm flipH="1" flipV="1">
            <a:off x="4380680" y="2628503"/>
            <a:ext cx="2361" cy="33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37C90A-8FE0-4E55-A74D-ED6D06C2E309}"/>
              </a:ext>
            </a:extLst>
          </p:cNvPr>
          <p:cNvCxnSpPr/>
          <p:nvPr/>
        </p:nvCxnSpPr>
        <p:spPr>
          <a:xfrm>
            <a:off x="3962133" y="2625488"/>
            <a:ext cx="868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77320C-DB54-4B94-832C-C03412D81E93}"/>
              </a:ext>
            </a:extLst>
          </p:cNvPr>
          <p:cNvSpPr/>
          <p:nvPr/>
        </p:nvSpPr>
        <p:spPr>
          <a:xfrm>
            <a:off x="3813056" y="2242014"/>
            <a:ext cx="11352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7030A0"/>
                </a:solidFill>
              </a:rPr>
              <a:t>Lo 0</a:t>
            </a:r>
          </a:p>
          <a:p>
            <a:pPr algn="ctr"/>
            <a:r>
              <a:rPr lang="en-US" altLang="ko-KR" sz="1050" b="1" dirty="0">
                <a:solidFill>
                  <a:srgbClr val="7030A0"/>
                </a:solidFill>
              </a:rPr>
              <a:t>10.10.10.10/24</a:t>
            </a:r>
            <a:endParaRPr lang="ko-KR" altLang="en-US" dirty="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94A6CB6-CAF6-4ED1-B667-F83176DFA8BC}"/>
              </a:ext>
            </a:extLst>
          </p:cNvPr>
          <p:cNvCxnSpPr/>
          <p:nvPr/>
        </p:nvCxnSpPr>
        <p:spPr>
          <a:xfrm flipH="1" flipV="1">
            <a:off x="6847841" y="2649427"/>
            <a:ext cx="2361" cy="33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F5209D4-9BC8-433D-9DF2-6100E9AD90ED}"/>
              </a:ext>
            </a:extLst>
          </p:cNvPr>
          <p:cNvCxnSpPr/>
          <p:nvPr/>
        </p:nvCxnSpPr>
        <p:spPr>
          <a:xfrm>
            <a:off x="6429294" y="2646412"/>
            <a:ext cx="868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F230AD-2D07-42A3-B3CF-D3E8D916CEA3}"/>
              </a:ext>
            </a:extLst>
          </p:cNvPr>
          <p:cNvSpPr/>
          <p:nvPr/>
        </p:nvSpPr>
        <p:spPr>
          <a:xfrm>
            <a:off x="6280219" y="2262938"/>
            <a:ext cx="11352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7030A0"/>
                </a:solidFill>
              </a:rPr>
              <a:t>Lo 0</a:t>
            </a:r>
          </a:p>
          <a:p>
            <a:pPr algn="ctr"/>
            <a:r>
              <a:rPr lang="en-US" altLang="ko-KR" sz="1050" b="1" dirty="0">
                <a:solidFill>
                  <a:srgbClr val="7030A0"/>
                </a:solidFill>
              </a:rPr>
              <a:t>20.20.20.20/24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39C834-DF1D-4F6F-BA76-CF9627720964}"/>
              </a:ext>
            </a:extLst>
          </p:cNvPr>
          <p:cNvSpPr/>
          <p:nvPr/>
        </p:nvSpPr>
        <p:spPr>
          <a:xfrm>
            <a:off x="2958493" y="2124447"/>
            <a:ext cx="5484551" cy="2024903"/>
          </a:xfrm>
          <a:prstGeom prst="roundRect">
            <a:avLst>
              <a:gd name="adj" fmla="val 972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F65D9C-69EA-457E-983C-552C8EF05754}"/>
              </a:ext>
            </a:extLst>
          </p:cNvPr>
          <p:cNvSpPr/>
          <p:nvPr/>
        </p:nvSpPr>
        <p:spPr>
          <a:xfrm>
            <a:off x="3045042" y="4261598"/>
            <a:ext cx="52444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잘못된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라우팅으로 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Loop 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발생</a:t>
            </a:r>
            <a:endParaRPr lang="en-US" altLang="ko-KR" sz="12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IP </a:t>
            </a:r>
            <a:r>
              <a:rPr lang="ko-KR" altLang="en-US" sz="1200" b="1" spc="-15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해더에는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TTL 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필드가 있음 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라우터를 지날 때마다 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씩 감소 후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0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이면 폐기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CC9BA2-79CD-44C3-B48E-C8C0D9571781}"/>
              </a:ext>
            </a:extLst>
          </p:cNvPr>
          <p:cNvSpPr/>
          <p:nvPr/>
        </p:nvSpPr>
        <p:spPr>
          <a:xfrm>
            <a:off x="5862962" y="5240942"/>
            <a:ext cx="7521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TTL</a:t>
            </a:r>
            <a:r>
              <a:rPr lang="ko-KR" altLang="en-US" sz="1100" b="1" dirty="0"/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63336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17A7E-17F0-42CA-8D77-5491712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19" y="1430208"/>
            <a:ext cx="2032258" cy="9936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라우터가 경로 정보를 얻는 방법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A3DF8-4D8D-469A-9410-453577C6C0BB}"/>
              </a:ext>
            </a:extLst>
          </p:cNvPr>
          <p:cNvSpPr txBox="1"/>
          <p:nvPr/>
        </p:nvSpPr>
        <p:spPr>
          <a:xfrm>
            <a:off x="954212" y="2844527"/>
            <a:ext cx="754266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다이렉트 </a:t>
            </a:r>
            <a:r>
              <a:rPr lang="ko-KR" altLang="en-US" sz="1800" dirty="0" err="1"/>
              <a:t>커넥티드</a:t>
            </a:r>
            <a:r>
              <a:rPr lang="en-US" altLang="ko-KR" sz="1800" dirty="0"/>
              <a:t>(Direct</a:t>
            </a:r>
            <a:r>
              <a:rPr lang="ko-KR" altLang="en-US" sz="1800" dirty="0"/>
              <a:t> </a:t>
            </a:r>
            <a:r>
              <a:rPr lang="en-US" altLang="ko-KR" sz="1800" dirty="0"/>
              <a:t>Connected)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스태틱</a:t>
            </a:r>
            <a:r>
              <a:rPr lang="ko-KR" altLang="en-US" sz="1800" dirty="0"/>
              <a:t> 라우팅</a:t>
            </a:r>
            <a:r>
              <a:rPr lang="en-US" altLang="ko-KR" sz="1800" dirty="0"/>
              <a:t>(Static Routing)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다이나믹 라우팅</a:t>
            </a:r>
            <a:r>
              <a:rPr lang="en-US" altLang="ko-KR" sz="1800" dirty="0"/>
              <a:t>(Dynamic Routing)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843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17A7E-17F0-42CA-8D77-5491712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19" y="1430208"/>
            <a:ext cx="2032258" cy="9936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라우터가 경로 정보를 얻는 방법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A3DF8-4D8D-469A-9410-453577C6C0BB}"/>
              </a:ext>
            </a:extLst>
          </p:cNvPr>
          <p:cNvSpPr txBox="1"/>
          <p:nvPr/>
        </p:nvSpPr>
        <p:spPr>
          <a:xfrm>
            <a:off x="840310" y="2532285"/>
            <a:ext cx="9853090" cy="1706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Direct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Connected</a:t>
            </a:r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라우터 </a:t>
            </a:r>
            <a:r>
              <a:rPr lang="en-US" altLang="ko-KR" sz="1600" dirty="0"/>
              <a:t>IP</a:t>
            </a:r>
            <a:r>
              <a:rPr lang="ko-KR" altLang="en-US" sz="1600" dirty="0"/>
              <a:t>를 입력할 때 라우터에 인접</a:t>
            </a:r>
            <a:r>
              <a:rPr lang="en-US" altLang="ko-KR" sz="1600" dirty="0"/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직접 연결 된</a:t>
            </a:r>
            <a:r>
              <a:rPr lang="en-US" altLang="ko-KR" sz="1600" dirty="0"/>
              <a:t>)</a:t>
            </a:r>
            <a:r>
              <a:rPr lang="ko-KR" altLang="en-US" sz="1600" dirty="0"/>
              <a:t>한 네트워크 정보로 라우팅 테이블 자동 생성</a:t>
            </a:r>
            <a:endParaRPr lang="en-US" altLang="ko-KR" sz="1600" dirty="0"/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라우팅 테이블 정보를 강제로 지울 수 없고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네트워크 설정을 삭제하거나 비활성화 되는 경우 자동으로 사라짐  </a:t>
            </a:r>
            <a:endParaRPr lang="en-US" altLang="ko-KR" sz="16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1C53F6-C87F-4A5C-BDE0-A4DEF1ED65E6}"/>
              </a:ext>
            </a:extLst>
          </p:cNvPr>
          <p:cNvGrpSpPr/>
          <p:nvPr/>
        </p:nvGrpSpPr>
        <p:grpSpPr>
          <a:xfrm>
            <a:off x="1458268" y="4749049"/>
            <a:ext cx="2886975" cy="1682668"/>
            <a:chOff x="1458268" y="4749049"/>
            <a:chExt cx="2886975" cy="16826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3009D4-3E05-4FD3-97F5-789CCD99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436" y="5520738"/>
              <a:ext cx="525562" cy="256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B998D0-B477-4694-9956-7D40465A7F24}"/>
                </a:ext>
              </a:extLst>
            </p:cNvPr>
            <p:cNvSpPr txBox="1"/>
            <p:nvPr/>
          </p:nvSpPr>
          <p:spPr>
            <a:xfrm>
              <a:off x="2442737" y="4749049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/>
                <a:t>1.0.0.0/8</a:t>
              </a:r>
              <a:endParaRPr lang="ko-KR" altLang="en-US" sz="1100" u="sn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F4BD8-DA1B-47C5-B06A-A05DB6E21D75}"/>
                </a:ext>
              </a:extLst>
            </p:cNvPr>
            <p:cNvSpPr txBox="1"/>
            <p:nvPr/>
          </p:nvSpPr>
          <p:spPr>
            <a:xfrm>
              <a:off x="1458268" y="6170107"/>
              <a:ext cx="8707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10.1.1.0/24</a:t>
              </a:r>
              <a:endParaRPr lang="ko-KR" alt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6ACCD-E820-406B-A366-72EE590144F6}"/>
                </a:ext>
              </a:extLst>
            </p:cNvPr>
            <p:cNvSpPr txBox="1"/>
            <p:nvPr/>
          </p:nvSpPr>
          <p:spPr>
            <a:xfrm>
              <a:off x="3474492" y="6170107"/>
              <a:ext cx="8707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10.1.2.0/24</a:t>
              </a:r>
              <a:endParaRPr lang="ko-KR" altLang="en-US" sz="11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397157D-870A-4EA3-A54D-9C40904E0627}"/>
                </a:ext>
              </a:extLst>
            </p:cNvPr>
            <p:cNvCxnSpPr>
              <a:stCxn id="12" idx="2"/>
              <a:endCxn id="10" idx="0"/>
            </p:cNvCxnSpPr>
            <p:nvPr/>
          </p:nvCxnSpPr>
          <p:spPr>
            <a:xfrm>
              <a:off x="2801169" y="5010659"/>
              <a:ext cx="10048" cy="510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C30C17F-5BB4-4793-8C30-340EA5E0F673}"/>
                </a:ext>
              </a:extLst>
            </p:cNvPr>
            <p:cNvCxnSpPr/>
            <p:nvPr/>
          </p:nvCxnSpPr>
          <p:spPr>
            <a:xfrm>
              <a:off x="1458268" y="6170107"/>
              <a:ext cx="870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80840B-6CCB-4F01-B7C4-6B1000D5C66A}"/>
                </a:ext>
              </a:extLst>
            </p:cNvPr>
            <p:cNvCxnSpPr/>
            <p:nvPr/>
          </p:nvCxnSpPr>
          <p:spPr>
            <a:xfrm>
              <a:off x="3474492" y="6160478"/>
              <a:ext cx="870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F9F5A4AE-032C-44BB-8DE0-A608BEFF06D1}"/>
                </a:ext>
              </a:extLst>
            </p:cNvPr>
            <p:cNvCxnSpPr>
              <a:stCxn id="10" idx="1"/>
              <a:endCxn id="14" idx="0"/>
            </p:cNvCxnSpPr>
            <p:nvPr/>
          </p:nvCxnSpPr>
          <p:spPr>
            <a:xfrm rot="10800000" flipV="1">
              <a:off x="1893644" y="5649227"/>
              <a:ext cx="654792" cy="52088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4F5D0FB-7F53-4B91-8231-0BD075E9CA7A}"/>
                </a:ext>
              </a:extLst>
            </p:cNvPr>
            <p:cNvCxnSpPr>
              <a:stCxn id="10" idx="3"/>
              <a:endCxn id="15" idx="0"/>
            </p:cNvCxnSpPr>
            <p:nvPr/>
          </p:nvCxnSpPr>
          <p:spPr>
            <a:xfrm>
              <a:off x="3073998" y="5649227"/>
              <a:ext cx="835870" cy="52088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4BAAD1-5534-4CE9-828D-6AF02D97FD69}"/>
                </a:ext>
              </a:extLst>
            </p:cNvPr>
            <p:cNvSpPr txBox="1"/>
            <p:nvPr/>
          </p:nvSpPr>
          <p:spPr>
            <a:xfrm>
              <a:off x="2448845" y="5712301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Router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R</a:t>
              </a:r>
              <a:endParaRPr lang="ko-KR" altLang="en-US" sz="11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4D71DF-26F0-4850-AE85-FEFD0B9EC6A3}"/>
                </a:ext>
              </a:extLst>
            </p:cNvPr>
            <p:cNvSpPr txBox="1"/>
            <p:nvPr/>
          </p:nvSpPr>
          <p:spPr>
            <a:xfrm>
              <a:off x="2772904" y="5191421"/>
              <a:ext cx="4828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eth0</a:t>
              </a:r>
              <a:endParaRPr lang="ko-KR" altLang="en-US" sz="11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D4A379-1399-4D17-B969-7F02A713DD4E}"/>
                </a:ext>
              </a:extLst>
            </p:cNvPr>
            <p:cNvSpPr txBox="1"/>
            <p:nvPr/>
          </p:nvSpPr>
          <p:spPr>
            <a:xfrm>
              <a:off x="1998392" y="5385300"/>
              <a:ext cx="4828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eth1</a:t>
              </a:r>
              <a:endParaRPr lang="ko-KR" altLang="en-US" sz="11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979929-CF79-4227-BF64-DB6B742965E4}"/>
                </a:ext>
              </a:extLst>
            </p:cNvPr>
            <p:cNvSpPr txBox="1"/>
            <p:nvPr/>
          </p:nvSpPr>
          <p:spPr>
            <a:xfrm>
              <a:off x="3245966" y="5385300"/>
              <a:ext cx="4828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eth2</a:t>
              </a:r>
              <a:endParaRPr lang="ko-KR" altLang="en-US" sz="1100" b="1" dirty="0"/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524E6B0-54F3-4E4A-B118-E6F8BE3F1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41385"/>
              </p:ext>
            </p:extLst>
          </p:nvPr>
        </p:nvGraphicFramePr>
        <p:xfrm>
          <a:off x="5055341" y="4948155"/>
          <a:ext cx="3343998" cy="1528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666">
                  <a:extLst>
                    <a:ext uri="{9D8B030D-6E8A-4147-A177-3AD203B41FA5}">
                      <a16:colId xmlns:a16="http://schemas.microsoft.com/office/drawing/2014/main" val="2207380091"/>
                    </a:ext>
                  </a:extLst>
                </a:gridCol>
                <a:gridCol w="1114666">
                  <a:extLst>
                    <a:ext uri="{9D8B030D-6E8A-4147-A177-3AD203B41FA5}">
                      <a16:colId xmlns:a16="http://schemas.microsoft.com/office/drawing/2014/main" val="1960894149"/>
                    </a:ext>
                  </a:extLst>
                </a:gridCol>
                <a:gridCol w="1114666">
                  <a:extLst>
                    <a:ext uri="{9D8B030D-6E8A-4147-A177-3AD203B41FA5}">
                      <a16:colId xmlns:a16="http://schemas.microsoft.com/office/drawing/2014/main" val="2455439621"/>
                    </a:ext>
                  </a:extLst>
                </a:gridCol>
              </a:tblGrid>
              <a:tr h="3820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목적지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넥스트홉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인터페이스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34492"/>
                  </a:ext>
                </a:extLst>
              </a:tr>
              <a:tr h="382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1.0.0.0/8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connected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eth0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344454"/>
                  </a:ext>
                </a:extLst>
              </a:tr>
              <a:tr h="382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10.1.1.0/24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connected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eth1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13921"/>
                  </a:ext>
                </a:extLst>
              </a:tr>
              <a:tr h="382073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10.1.2.0/24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connected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eth2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9484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41FEF8-890F-4AD7-A2DF-37EED9553257}"/>
              </a:ext>
            </a:extLst>
          </p:cNvPr>
          <p:cNvSpPr/>
          <p:nvPr/>
        </p:nvSpPr>
        <p:spPr>
          <a:xfrm>
            <a:off x="4959213" y="4636321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R</a:t>
            </a:r>
            <a:r>
              <a:rPr lang="ko-KR" altLang="en-US" sz="1400" b="1" dirty="0"/>
              <a:t>의 라우팅 테이블</a:t>
            </a:r>
          </a:p>
        </p:txBody>
      </p:sp>
    </p:spTree>
    <p:extLst>
      <p:ext uri="{BB962C8B-B14F-4D97-AF65-F5344CB8AC3E}">
        <p14:creationId xmlns:p14="http://schemas.microsoft.com/office/powerpoint/2010/main" val="161602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17A7E-17F0-42CA-8D77-5491712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19" y="1430208"/>
            <a:ext cx="2032258" cy="9936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라우터가 경로 정보를 얻는 방법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A3DF8-4D8D-469A-9410-453577C6C0BB}"/>
              </a:ext>
            </a:extLst>
          </p:cNvPr>
          <p:cNvSpPr txBox="1"/>
          <p:nvPr/>
        </p:nvSpPr>
        <p:spPr>
          <a:xfrm>
            <a:off x="840310" y="2532285"/>
            <a:ext cx="9853090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Static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Routing</a:t>
            </a:r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관리자가</a:t>
            </a:r>
            <a:r>
              <a:rPr lang="ko-KR" altLang="en-US" sz="1600" dirty="0"/>
              <a:t> 목적지 네트워크와 </a:t>
            </a:r>
            <a:r>
              <a:rPr lang="en-US" altLang="ko-KR" sz="1600" b="1" dirty="0">
                <a:solidFill>
                  <a:srgbClr val="FF0000"/>
                </a:solidFill>
              </a:rPr>
              <a:t>Next Hop </a:t>
            </a:r>
            <a:r>
              <a:rPr lang="ko-KR" altLang="en-US" sz="1600" b="1" dirty="0">
                <a:solidFill>
                  <a:srgbClr val="FF0000"/>
                </a:solidFill>
              </a:rPr>
              <a:t>정보를 라우팅 테이블에 직접 입력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ip</a:t>
            </a:r>
            <a:r>
              <a:rPr lang="ko-KR" altLang="en-US" sz="1600" dirty="0"/>
              <a:t> </a:t>
            </a:r>
            <a:r>
              <a:rPr lang="en-US" altLang="ko-KR" sz="1600" dirty="0"/>
              <a:t>route)</a:t>
            </a:r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라우터는 </a:t>
            </a:r>
            <a:r>
              <a:rPr lang="en-US" altLang="ko-KR" sz="1600" dirty="0"/>
              <a:t>Network </a:t>
            </a:r>
            <a:r>
              <a:rPr lang="ko-KR" altLang="en-US" sz="1600" dirty="0"/>
              <a:t>변화에 자동으로 반응하지 못하며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관리자가 라우터에 직접 설정해 주어야 함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C9FE1-13EA-4EE3-A1B3-E68CF131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8" y="3938836"/>
            <a:ext cx="6157515" cy="33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17A7E-17F0-42CA-8D77-54917129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19" y="1430208"/>
            <a:ext cx="2032258" cy="9936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라우터가 경로 정보를 얻는 방법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A3DF8-4D8D-469A-9410-453577C6C0BB}"/>
              </a:ext>
            </a:extLst>
          </p:cNvPr>
          <p:cNvSpPr txBox="1"/>
          <p:nvPr/>
        </p:nvSpPr>
        <p:spPr>
          <a:xfrm>
            <a:off x="840310" y="2391604"/>
            <a:ext cx="9853090" cy="1706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Dynamic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Routing</a:t>
            </a:r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큰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네트워크에서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static routing</a:t>
            </a:r>
            <a:r>
              <a:rPr lang="ko-KR" altLang="en-US" sz="1600" dirty="0"/>
              <a:t>은 라우터 너머이 다른 라우터 정보 파악이 어려워 관리가 어려움</a:t>
            </a:r>
            <a:endParaRPr lang="en-US" altLang="ko-KR" sz="1600" dirty="0"/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라우터 사이 회선이나 라우터 장애 발생시</a:t>
            </a:r>
            <a:r>
              <a:rPr lang="en-US" altLang="ko-KR" sz="1600" dirty="0"/>
              <a:t>,</a:t>
            </a:r>
            <a:r>
              <a:rPr lang="ko-KR" altLang="en-US" sz="1600" dirty="0"/>
              <a:t> 장애 상황 파악 및 대체 경로 설정 등이 어려움</a:t>
            </a:r>
            <a:endParaRPr lang="en-US" altLang="ko-KR" sz="1600" dirty="0"/>
          </a:p>
          <a:p>
            <a:pPr marL="869869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관리자의 개입 없이 라우터끼리 자신이 알고 있는 경로 정보</a:t>
            </a:r>
            <a:r>
              <a:rPr lang="en-US" altLang="ko-KR" sz="1600" dirty="0"/>
              <a:t>, </a:t>
            </a:r>
            <a:r>
              <a:rPr lang="ko-KR" altLang="en-US" sz="1600" dirty="0"/>
              <a:t>상태 정보를 교환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4F5D3-8AFC-41CE-8B61-8F2531C2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56" y="4190341"/>
            <a:ext cx="5832647" cy="32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7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스위칭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라우터가 경로를 지정하는 방법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0AABC4-48E3-4B26-AD92-2574CAFD8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77" y="4068663"/>
            <a:ext cx="8121909" cy="30598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B23890-ED7E-4C75-A50A-E2DC01AD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32" y="1235121"/>
            <a:ext cx="4946187" cy="3001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50E1BE1-1B37-4F13-9989-ED6135AB79B2}"/>
              </a:ext>
            </a:extLst>
          </p:cNvPr>
          <p:cNvSpPr/>
          <p:nvPr/>
        </p:nvSpPr>
        <p:spPr>
          <a:xfrm>
            <a:off x="1420543" y="3167911"/>
            <a:ext cx="3766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LPM : Longest</a:t>
            </a:r>
            <a:r>
              <a:rPr lang="ko-KR" altLang="en-US" sz="24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24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Prefix Match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스위칭 우선 순위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D2452-BE4D-47F4-B87C-FFD1CACA6E49}"/>
              </a:ext>
            </a:extLst>
          </p:cNvPr>
          <p:cNvSpPr txBox="1"/>
          <p:nvPr/>
        </p:nvSpPr>
        <p:spPr>
          <a:xfrm>
            <a:off x="852203" y="2319292"/>
            <a:ext cx="9679073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일반적인 경로 정보를 모아 놓은 토폴로지 테이블에서 최적 정보를 선정하여 라우팅 테이블에 기록</a:t>
            </a:r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37498D-E73C-41D8-9132-E3F3B3AE3EDA}"/>
              </a:ext>
            </a:extLst>
          </p:cNvPr>
          <p:cNvSpPr/>
          <p:nvPr/>
        </p:nvSpPr>
        <p:spPr>
          <a:xfrm>
            <a:off x="1458268" y="3010712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토폴로지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5E0027-969A-4474-B712-548486DE230A}"/>
              </a:ext>
            </a:extLst>
          </p:cNvPr>
          <p:cNvSpPr/>
          <p:nvPr/>
        </p:nvSpPr>
        <p:spPr>
          <a:xfrm>
            <a:off x="3642511" y="3013194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여러가지 </a:t>
            </a:r>
            <a:endParaRPr lang="en-US" altLang="ko-KR" sz="1200" dirty="0"/>
          </a:p>
          <a:p>
            <a:pPr algn="ctr"/>
            <a:r>
              <a:rPr lang="ko-KR" altLang="en-US" sz="1200" dirty="0"/>
              <a:t>경로 정보 획득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ED284-AA5B-4A54-8138-7CB7358EFB49}"/>
              </a:ext>
            </a:extLst>
          </p:cNvPr>
          <p:cNvSpPr/>
          <p:nvPr/>
        </p:nvSpPr>
        <p:spPr>
          <a:xfrm>
            <a:off x="5826754" y="3013194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최적정보 선정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우선순위 적용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B17E5C-6629-4038-8435-82CEFF2EB2C4}"/>
              </a:ext>
            </a:extLst>
          </p:cNvPr>
          <p:cNvSpPr/>
          <p:nvPr/>
        </p:nvSpPr>
        <p:spPr>
          <a:xfrm>
            <a:off x="8010996" y="3010712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라우팅 테이블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ADAC84-B1A4-4551-A728-97B74E0474B1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826420" y="3226736"/>
            <a:ext cx="816091" cy="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C6F0AC-F80C-4BB1-A518-6E1F65AE21D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010663" y="3229218"/>
            <a:ext cx="81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E873C4-8974-419B-A052-F1F1C415C8C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7194906" y="3226736"/>
            <a:ext cx="816090" cy="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27BB65EE-852D-450A-B8AA-056E0C7BAD0E}"/>
              </a:ext>
            </a:extLst>
          </p:cNvPr>
          <p:cNvSpPr/>
          <p:nvPr/>
        </p:nvSpPr>
        <p:spPr>
          <a:xfrm>
            <a:off x="1986326" y="3809733"/>
            <a:ext cx="7176797" cy="1716194"/>
          </a:xfrm>
          <a:prstGeom prst="wedgeRectCallout">
            <a:avLst>
              <a:gd name="adj1" fmla="val 12499"/>
              <a:gd name="adj2" fmla="val -6188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C4FEAD-1158-44CC-B4EF-3142217D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51" y="3963826"/>
            <a:ext cx="6210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17774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스위칭 우선 순위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D2452-BE4D-47F4-B87C-FFD1CACA6E49}"/>
              </a:ext>
            </a:extLst>
          </p:cNvPr>
          <p:cNvSpPr txBox="1"/>
          <p:nvPr/>
        </p:nvSpPr>
        <p:spPr>
          <a:xfrm>
            <a:off x="852203" y="2319292"/>
            <a:ext cx="9679073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일반적인 경로 정보를 모아 놓은 토폴로지 테이블에서 최적 정보를 선정하여 라우팅 테이블에 기록</a:t>
            </a:r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37498D-E73C-41D8-9132-E3F3B3AE3EDA}"/>
              </a:ext>
            </a:extLst>
          </p:cNvPr>
          <p:cNvSpPr/>
          <p:nvPr/>
        </p:nvSpPr>
        <p:spPr>
          <a:xfrm>
            <a:off x="1458268" y="3010712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토폴로지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5E0027-969A-4474-B712-548486DE230A}"/>
              </a:ext>
            </a:extLst>
          </p:cNvPr>
          <p:cNvSpPr/>
          <p:nvPr/>
        </p:nvSpPr>
        <p:spPr>
          <a:xfrm>
            <a:off x="3642511" y="3013194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여러가지 </a:t>
            </a:r>
            <a:endParaRPr lang="en-US" altLang="ko-KR" sz="1200" dirty="0"/>
          </a:p>
          <a:p>
            <a:pPr algn="ctr"/>
            <a:r>
              <a:rPr lang="ko-KR" altLang="en-US" sz="1200" dirty="0"/>
              <a:t>경로 정보 획득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ED284-AA5B-4A54-8138-7CB7358EFB49}"/>
              </a:ext>
            </a:extLst>
          </p:cNvPr>
          <p:cNvSpPr/>
          <p:nvPr/>
        </p:nvSpPr>
        <p:spPr>
          <a:xfrm>
            <a:off x="5826754" y="3013194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최적정보 선정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우선순위 적용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B17E5C-6629-4038-8435-82CEFF2EB2C4}"/>
              </a:ext>
            </a:extLst>
          </p:cNvPr>
          <p:cNvSpPr/>
          <p:nvPr/>
        </p:nvSpPr>
        <p:spPr>
          <a:xfrm>
            <a:off x="8010996" y="3010712"/>
            <a:ext cx="1368152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라우팅 테이블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ADAC84-B1A4-4551-A728-97B74E0474B1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826420" y="3226736"/>
            <a:ext cx="816091" cy="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C6F0AC-F80C-4BB1-A518-6E1F65AE21D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010663" y="3229218"/>
            <a:ext cx="81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E873C4-8974-419B-A052-F1F1C415C8C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7194906" y="3226736"/>
            <a:ext cx="816090" cy="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61118DA-6FE3-4339-9329-464E4AF1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69" y="3656897"/>
            <a:ext cx="7664261" cy="3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0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69C865-2F44-45AC-8EFA-C7AE1F07D3F9}"/>
              </a:ext>
            </a:extLst>
          </p:cNvPr>
          <p:cNvSpPr/>
          <p:nvPr/>
        </p:nvSpPr>
        <p:spPr>
          <a:xfrm>
            <a:off x="5969886" y="4881044"/>
            <a:ext cx="2793923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44514D-574A-4C1E-BCEF-1C8F758604CD}"/>
              </a:ext>
            </a:extLst>
          </p:cNvPr>
          <p:cNvSpPr/>
          <p:nvPr/>
        </p:nvSpPr>
        <p:spPr>
          <a:xfrm>
            <a:off x="2050752" y="4881044"/>
            <a:ext cx="2793923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77832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 설정 방법</a:t>
            </a:r>
            <a:endParaRPr lang="ko-KR" altLang="en-US" sz="28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54652-6C49-4ADB-A7BA-EF328A937CE6}"/>
              </a:ext>
            </a:extLst>
          </p:cNvPr>
          <p:cNvSpPr/>
          <p:nvPr/>
        </p:nvSpPr>
        <p:spPr>
          <a:xfrm>
            <a:off x="828370" y="1876913"/>
            <a:ext cx="783069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FF0000"/>
                </a:solidFill>
                <a:latin typeface="+mn-ea"/>
              </a:rPr>
              <a:t>Default Routing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D2452-BE4D-47F4-B87C-FFD1CACA6E49}"/>
              </a:ext>
            </a:extLst>
          </p:cNvPr>
          <p:cNvSpPr txBox="1"/>
          <p:nvPr/>
        </p:nvSpPr>
        <p:spPr>
          <a:xfrm>
            <a:off x="939211" y="2427667"/>
            <a:ext cx="967907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라우터는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목적지를 위한 적절한 경로가 없으면 패킷을 폐기</a:t>
            </a:r>
            <a:endParaRPr lang="en-US" altLang="ko-KR" sz="16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네트워크 규모가 커질수록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관련 경로 정보를 라우팅 테이블에 기록하는 것은 불가능</a:t>
            </a:r>
            <a:r>
              <a:rPr lang="en-US" altLang="ko-KR" sz="1600" b="1" dirty="0"/>
              <a:t>(2021</a:t>
            </a:r>
            <a:r>
              <a:rPr lang="ko-KR" altLang="en-US" sz="1600" b="1" dirty="0"/>
              <a:t>년 라우터 </a:t>
            </a:r>
            <a:r>
              <a:rPr lang="en-US" altLang="ko-KR" sz="1600" b="1" dirty="0"/>
              <a:t>880,000</a:t>
            </a:r>
            <a:r>
              <a:rPr lang="ko-KR" altLang="en-US" sz="1600" b="1" dirty="0"/>
              <a:t>개 이상</a:t>
            </a:r>
            <a:r>
              <a:rPr lang="en-US" altLang="ko-KR" sz="1600" b="1" dirty="0"/>
              <a:t>, </a:t>
            </a:r>
            <a:r>
              <a:rPr lang="en-US" altLang="ko-KR" sz="1600" b="1" dirty="0">
                <a:hlinkClick r:id="rId3"/>
              </a:rPr>
              <a:t>https://www.cidr-report.org/as2.0/</a:t>
            </a:r>
            <a:r>
              <a:rPr lang="en-US" altLang="ko-KR" sz="1600" b="1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ISP(KT, SK broadband, LGU+ </a:t>
            </a:r>
            <a:r>
              <a:rPr lang="ko-KR" altLang="en-US" sz="1600" b="1" dirty="0"/>
              <a:t>등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모든 인터넷 정보를 보유한 대형 라우터 운영</a:t>
            </a:r>
            <a:endParaRPr lang="en-US" altLang="ko-KR" sz="16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회사내 외부 패킷을 모두 </a:t>
            </a:r>
            <a:r>
              <a:rPr lang="en-US" altLang="ko-KR" sz="1600" b="1" dirty="0"/>
              <a:t>ISP </a:t>
            </a:r>
            <a:r>
              <a:rPr lang="ko-KR" altLang="en-US" sz="1600" b="1" dirty="0"/>
              <a:t>라우터로 라우팅하면 통신 가능 </a:t>
            </a:r>
            <a:r>
              <a:rPr lang="en-US" altLang="ko-KR" sz="1600" b="1" dirty="0"/>
              <a:t>(default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Routing)</a:t>
            </a:r>
            <a:r>
              <a:rPr lang="ko-KR" altLang="en-US" sz="1600" b="1" dirty="0"/>
              <a:t>  </a:t>
            </a:r>
            <a:endParaRPr lang="en-US" altLang="ko-KR" sz="1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B99CB1-BFDC-46F4-9CDF-6326D0CD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67" y="5343528"/>
            <a:ext cx="605332" cy="439997"/>
          </a:xfrm>
          <a:prstGeom prst="rect">
            <a:avLst/>
          </a:prstGeom>
        </p:spPr>
      </p:pic>
      <p:sp>
        <p:nvSpPr>
          <p:cNvPr id="2" name="구름 1">
            <a:extLst>
              <a:ext uri="{FF2B5EF4-FFF2-40B4-BE49-F238E27FC236}">
                <a16:creationId xmlns:a16="http://schemas.microsoft.com/office/drawing/2014/main" id="{DE9E17E3-B345-482D-BF65-A19AB16BDBC5}"/>
              </a:ext>
            </a:extLst>
          </p:cNvPr>
          <p:cNvSpPr/>
          <p:nvPr/>
        </p:nvSpPr>
        <p:spPr>
          <a:xfrm>
            <a:off x="2324395" y="5169076"/>
            <a:ext cx="936104" cy="79208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2"/>
                </a:solidFill>
              </a:rPr>
              <a:t>인터넷</a:t>
            </a:r>
            <a:endParaRPr lang="ko-KR" altLang="en-US" sz="1100" b="1" dirty="0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D88E75-D35D-4FE8-9D16-A4AE659C5AD7}"/>
              </a:ext>
            </a:extLst>
          </p:cNvPr>
          <p:cNvCxnSpPr>
            <a:stCxn id="2" idx="0"/>
            <a:endCxn id="15" idx="1"/>
          </p:cNvCxnSpPr>
          <p:nvPr/>
        </p:nvCxnSpPr>
        <p:spPr>
          <a:xfrm flipV="1">
            <a:off x="3259719" y="5563527"/>
            <a:ext cx="592548" cy="1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309A8C-EA0E-4555-949A-BA5A429846E2}"/>
              </a:ext>
            </a:extLst>
          </p:cNvPr>
          <p:cNvSpPr txBox="1"/>
          <p:nvPr/>
        </p:nvSpPr>
        <p:spPr>
          <a:xfrm>
            <a:off x="3980579" y="580727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ISP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191675-997E-4B15-9595-D7EF8E4E8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01" y="5349164"/>
            <a:ext cx="605332" cy="4399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C5250A-5449-4B53-A3C4-399AA1BAAE62}"/>
              </a:ext>
            </a:extLst>
          </p:cNvPr>
          <p:cNvSpPr txBox="1"/>
          <p:nvPr/>
        </p:nvSpPr>
        <p:spPr>
          <a:xfrm>
            <a:off x="3099707" y="613470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인터넷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20044-57CA-4709-898E-D90FDB88C284}"/>
              </a:ext>
            </a:extLst>
          </p:cNvPr>
          <p:cNvSpPr txBox="1"/>
          <p:nvPr/>
        </p:nvSpPr>
        <p:spPr>
          <a:xfrm>
            <a:off x="6127873" y="5837420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데이터센터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GW</a:t>
            </a:r>
            <a:endParaRPr lang="ko-KR" alt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DF143-4D79-477E-B690-BEE4E6B8B290}"/>
              </a:ext>
            </a:extLst>
          </p:cNvPr>
          <p:cNvSpPr txBox="1"/>
          <p:nvPr/>
        </p:nvSpPr>
        <p:spPr>
          <a:xfrm>
            <a:off x="7628328" y="5134987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2B220-6439-43B7-A509-CA59E9943301}"/>
              </a:ext>
            </a:extLst>
          </p:cNvPr>
          <p:cNvSpPr txBox="1"/>
          <p:nvPr/>
        </p:nvSpPr>
        <p:spPr>
          <a:xfrm>
            <a:off x="7628328" y="5419074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CFAEF-C8D2-4316-8413-CB136C6E82A7}"/>
              </a:ext>
            </a:extLst>
          </p:cNvPr>
          <p:cNvSpPr txBox="1"/>
          <p:nvPr/>
        </p:nvSpPr>
        <p:spPr>
          <a:xfrm>
            <a:off x="7628328" y="570316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185108F-DE0E-4E08-9FA7-DB3A284862B1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 flipV="1">
            <a:off x="6875533" y="5288876"/>
            <a:ext cx="752795" cy="2802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FC81E87-CB0B-4BBA-AF06-00C7E502F2BE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>
            <a:off x="6875533" y="5569163"/>
            <a:ext cx="752795" cy="38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F7ADC0-6A03-4389-8964-6DDEB26B2F66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>
            <a:off x="6875533" y="5569163"/>
            <a:ext cx="752795" cy="2878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0D6334-15E1-4252-9B0E-C61EC86DF306}"/>
              </a:ext>
            </a:extLst>
          </p:cNvPr>
          <p:cNvSpPr/>
          <p:nvPr/>
        </p:nvSpPr>
        <p:spPr>
          <a:xfrm>
            <a:off x="7047749" y="6183317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/>
              <a:t>데이터센터</a:t>
            </a:r>
            <a:endParaRPr lang="en-US" altLang="ko-KR" sz="105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8417453-033B-42AF-9A60-C37E0822ECD5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4457599" y="5563527"/>
            <a:ext cx="1812602" cy="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왼쪽 37">
            <a:extLst>
              <a:ext uri="{FF2B5EF4-FFF2-40B4-BE49-F238E27FC236}">
                <a16:creationId xmlns:a16="http://schemas.microsoft.com/office/drawing/2014/main" id="{A76DEC59-A981-498F-AF6C-ED06B112B696}"/>
              </a:ext>
            </a:extLst>
          </p:cNvPr>
          <p:cNvSpPr/>
          <p:nvPr/>
        </p:nvSpPr>
        <p:spPr>
          <a:xfrm>
            <a:off x="3980579" y="4277384"/>
            <a:ext cx="2888776" cy="968492"/>
          </a:xfrm>
          <a:prstGeom prst="leftArrow">
            <a:avLst>
              <a:gd name="adj1" fmla="val 72050"/>
              <a:gd name="adj2" fmla="val 50000"/>
            </a:avLst>
          </a:prstGeom>
          <a:solidFill>
            <a:srgbClr val="009CA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내부 대역이 아닌 네트워크는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모두 </a:t>
            </a:r>
            <a:r>
              <a:rPr lang="en-US" altLang="ko-KR" sz="1200" b="1" dirty="0"/>
              <a:t>ISP </a:t>
            </a:r>
            <a:r>
              <a:rPr lang="ko-KR" altLang="en-US" sz="1200" b="1" dirty="0"/>
              <a:t>라우터로 보냄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4F48BDB-7007-42D5-9B03-417E4F118A02}"/>
              </a:ext>
            </a:extLst>
          </p:cNvPr>
          <p:cNvSpPr/>
          <p:nvPr/>
        </p:nvSpPr>
        <p:spPr>
          <a:xfrm>
            <a:off x="5396632" y="6612046"/>
            <a:ext cx="3234099" cy="597134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73683-E410-4EDE-A0C6-9F4B18A777CC}"/>
              </a:ext>
            </a:extLst>
          </p:cNvPr>
          <p:cNvSpPr txBox="1"/>
          <p:nvPr/>
        </p:nvSpPr>
        <p:spPr>
          <a:xfrm>
            <a:off x="5520341" y="6536806"/>
            <a:ext cx="29950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디폴트 라우팅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Ip route </a:t>
            </a:r>
            <a:r>
              <a:rPr lang="en-US" altLang="ko-KR" sz="1400" b="1" dirty="0">
                <a:solidFill>
                  <a:srgbClr val="FF0000"/>
                </a:solidFill>
              </a:rPr>
              <a:t>0.0.0.0  0.0.0.0  </a:t>
            </a:r>
            <a:r>
              <a:rPr lang="en-US" altLang="ko-KR" sz="1400" b="1" dirty="0"/>
              <a:t>1.1.1.1</a:t>
            </a:r>
            <a:endParaRPr lang="ko-KR" altLang="en-US" sz="14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3AF3C3-3C32-4CD6-AE49-EEDD19C2CB67}"/>
              </a:ext>
            </a:extLst>
          </p:cNvPr>
          <p:cNvSpPr/>
          <p:nvPr/>
        </p:nvSpPr>
        <p:spPr>
          <a:xfrm>
            <a:off x="5903718" y="7233856"/>
            <a:ext cx="2793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목적지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주소와 </a:t>
            </a:r>
            <a:r>
              <a:rPr lang="ko-KR" altLang="en-US" sz="1100" b="1" dirty="0" err="1">
                <a:solidFill>
                  <a:srgbClr val="FF0000"/>
                </a:solidFill>
              </a:rPr>
              <a:t>서브넷</a:t>
            </a:r>
            <a:r>
              <a:rPr lang="ko-KR" altLang="en-US" sz="1100" b="1" dirty="0">
                <a:solidFill>
                  <a:srgbClr val="FF0000"/>
                </a:solidFill>
              </a:rPr>
              <a:t> 마스크가 모두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CBF597-12A1-4DA6-86A3-CD93C35EA547}"/>
              </a:ext>
            </a:extLst>
          </p:cNvPr>
          <p:cNvSpPr/>
          <p:nvPr/>
        </p:nvSpPr>
        <p:spPr>
          <a:xfrm>
            <a:off x="4783450" y="5553545"/>
            <a:ext cx="622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1.1.1.1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54F090-2DC0-40FC-9721-0D37D39D35E4}"/>
              </a:ext>
            </a:extLst>
          </p:cNvPr>
          <p:cNvSpPr/>
          <p:nvPr/>
        </p:nvSpPr>
        <p:spPr>
          <a:xfrm>
            <a:off x="5344511" y="5309453"/>
            <a:ext cx="622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1.1.1.2</a:t>
            </a:r>
            <a:endParaRPr lang="ko-KR" altLang="en-US" sz="11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20AE912-33BC-4DD3-8E47-BDE0904E8FF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572867" y="6268307"/>
            <a:ext cx="0" cy="339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5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6948983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1749894" y="2844527"/>
            <a:ext cx="801188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VPC</a:t>
            </a:r>
            <a:r>
              <a:rPr lang="ko-KR" altLang="en-US" sz="4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Routing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2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6948983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1749894" y="2844527"/>
            <a:ext cx="801188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44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44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44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44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</p:spTree>
    <p:extLst>
      <p:ext uri="{BB962C8B-B14F-4D97-AF65-F5344CB8AC3E}">
        <p14:creationId xmlns:p14="http://schemas.microsoft.com/office/powerpoint/2010/main" val="287735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615773-9A5A-4447-BD6C-C94C682935CF}"/>
              </a:ext>
            </a:extLst>
          </p:cNvPr>
          <p:cNvCxnSpPr/>
          <p:nvPr/>
        </p:nvCxnSpPr>
        <p:spPr>
          <a:xfrm>
            <a:off x="1832539" y="4477856"/>
            <a:ext cx="39244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5" y="1283708"/>
            <a:ext cx="5808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Internet Gateway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800" b="1" spc="-15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00" name="Rectangle 6">
            <a:extLst>
              <a:ext uri="{FF2B5EF4-FFF2-40B4-BE49-F238E27FC236}">
                <a16:creationId xmlns:a16="http://schemas.microsoft.com/office/drawing/2014/main" id="{67349FF4-AF12-4426-A3E3-532179611891}"/>
              </a:ext>
            </a:extLst>
          </p:cNvPr>
          <p:cNvSpPr/>
          <p:nvPr/>
        </p:nvSpPr>
        <p:spPr>
          <a:xfrm>
            <a:off x="788422" y="3461602"/>
            <a:ext cx="2780226" cy="18628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16">
            <a:extLst>
              <a:ext uri="{FF2B5EF4-FFF2-40B4-BE49-F238E27FC236}">
                <a16:creationId xmlns:a16="http://schemas.microsoft.com/office/drawing/2014/main" id="{D357BDF4-F0C9-4B51-ADCA-6AB6DC17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398" y="3461101"/>
            <a:ext cx="304341" cy="304341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365733-A279-4B65-9BF3-EF8D6A134434}"/>
              </a:ext>
            </a:extLst>
          </p:cNvPr>
          <p:cNvSpPr/>
          <p:nvPr/>
        </p:nvSpPr>
        <p:spPr>
          <a:xfrm>
            <a:off x="1011151" y="3423594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047B4A2C-30E9-4C9A-A946-A00C00FBCC35}"/>
              </a:ext>
            </a:extLst>
          </p:cNvPr>
          <p:cNvSpPr/>
          <p:nvPr/>
        </p:nvSpPr>
        <p:spPr>
          <a:xfrm>
            <a:off x="1004447" y="3884276"/>
            <a:ext cx="1656184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Graphic 32">
            <a:extLst>
              <a:ext uri="{FF2B5EF4-FFF2-40B4-BE49-F238E27FC236}">
                <a16:creationId xmlns:a16="http://schemas.microsoft.com/office/drawing/2014/main" id="{83C35530-AE2E-4850-8437-85375A872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447" y="3884276"/>
            <a:ext cx="228830" cy="22883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30C36B1-9A20-4EAD-86BC-DD159AE39D82}"/>
              </a:ext>
            </a:extLst>
          </p:cNvPr>
          <p:cNvSpPr/>
          <p:nvPr/>
        </p:nvSpPr>
        <p:spPr>
          <a:xfrm>
            <a:off x="1180219" y="3866885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ko-KR" altLang="en-US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06" name="Graphic 60">
            <a:extLst>
              <a:ext uri="{FF2B5EF4-FFF2-40B4-BE49-F238E27FC236}">
                <a16:creationId xmlns:a16="http://schemas.microsoft.com/office/drawing/2014/main" id="{BED2FEC3-DDC3-453E-9B46-5A950841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28" y="4286599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16CE78-66A7-4B58-8DCE-B6F5B678D10F}"/>
              </a:ext>
            </a:extLst>
          </p:cNvPr>
          <p:cNvSpPr/>
          <p:nvPr/>
        </p:nvSpPr>
        <p:spPr>
          <a:xfrm>
            <a:off x="1413614" y="4370134"/>
            <a:ext cx="3850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  <a:endParaRPr lang="ko-KR" altLang="en-US" sz="11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E0F160-5659-4ABC-89E8-D95B9B421E23}"/>
              </a:ext>
            </a:extLst>
          </p:cNvPr>
          <p:cNvSpPr/>
          <p:nvPr/>
        </p:nvSpPr>
        <p:spPr>
          <a:xfrm>
            <a:off x="2250695" y="3269281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098408-1DD5-4628-9A0A-9AAD287CCC6E}"/>
              </a:ext>
            </a:extLst>
          </p:cNvPr>
          <p:cNvSpPr/>
          <p:nvPr/>
        </p:nvSpPr>
        <p:spPr>
          <a:xfrm>
            <a:off x="1342677" y="3700212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ED13BE-65AA-4B41-AF71-7ED9540CD6BE}"/>
              </a:ext>
            </a:extLst>
          </p:cNvPr>
          <p:cNvSpPr/>
          <p:nvPr/>
        </p:nvSpPr>
        <p:spPr>
          <a:xfrm>
            <a:off x="1180219" y="4656027"/>
            <a:ext cx="9220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CA9484-7711-4FA7-B605-C31E94443503}"/>
              </a:ext>
            </a:extLst>
          </p:cNvPr>
          <p:cNvSpPr/>
          <p:nvPr/>
        </p:nvSpPr>
        <p:spPr>
          <a:xfrm>
            <a:off x="1059936" y="4808414"/>
            <a:ext cx="12041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[EIP] 108.128.15.25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5" name="Graphic 10">
            <a:extLst>
              <a:ext uri="{FF2B5EF4-FFF2-40B4-BE49-F238E27FC236}">
                <a16:creationId xmlns:a16="http://schemas.microsoft.com/office/drawing/2014/main" id="{C4FA664C-3F81-49CD-869C-4DA5CD78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88" y="4259184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7" name="Rectangle 4">
            <a:extLst>
              <a:ext uri="{FF2B5EF4-FFF2-40B4-BE49-F238E27FC236}">
                <a16:creationId xmlns:a16="http://schemas.microsoft.com/office/drawing/2014/main" id="{6ED32F07-ECD1-4613-8FB7-DF7D52620694}"/>
              </a:ext>
            </a:extLst>
          </p:cNvPr>
          <p:cNvSpPr/>
          <p:nvPr/>
        </p:nvSpPr>
        <p:spPr>
          <a:xfrm>
            <a:off x="501275" y="2903633"/>
            <a:ext cx="4895660" cy="263682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ap-northeast-2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Graphic 25">
            <a:extLst>
              <a:ext uri="{FF2B5EF4-FFF2-40B4-BE49-F238E27FC236}">
                <a16:creationId xmlns:a16="http://schemas.microsoft.com/office/drawing/2014/main" id="{C6F4AABB-5D86-4E40-A286-D6A48E735B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275" y="2903633"/>
            <a:ext cx="381000" cy="339718"/>
          </a:xfrm>
          <a:prstGeom prst="rect">
            <a:avLst/>
          </a:prstGeom>
        </p:spPr>
      </p:pic>
      <p:pic>
        <p:nvPicPr>
          <p:cNvPr id="42" name="Graphic 12">
            <a:extLst>
              <a:ext uri="{FF2B5EF4-FFF2-40B4-BE49-F238E27FC236}">
                <a16:creationId xmlns:a16="http://schemas.microsoft.com/office/drawing/2014/main" id="{9CD39BAB-2FEF-47C3-B8F9-B074AFA1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47" y="417735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29">
            <a:extLst>
              <a:ext uri="{FF2B5EF4-FFF2-40B4-BE49-F238E27FC236}">
                <a16:creationId xmlns:a16="http://schemas.microsoft.com/office/drawing/2014/main" id="{8AC64E28-A727-4DB6-9183-5393DBD7A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480" y="45855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1D467870-3785-42A9-8532-4AB59E377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538" y="4618107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34" name="Graphic 31">
            <a:extLst>
              <a:ext uri="{FF2B5EF4-FFF2-40B4-BE49-F238E27FC236}">
                <a16:creationId xmlns:a16="http://schemas.microsoft.com/office/drawing/2014/main" id="{D754649D-35FC-46E4-9CBB-57BD6970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4313455"/>
            <a:ext cx="340505" cy="34050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181665FD-E83D-46E3-99CA-F16BE6763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4532" y="461810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0E7D62-D140-4EF8-B5CF-D2F81C9F6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55033"/>
              </p:ext>
            </p:extLst>
          </p:nvPr>
        </p:nvGraphicFramePr>
        <p:xfrm>
          <a:off x="522738" y="5809308"/>
          <a:ext cx="22750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754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122.248.2.9/32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728FF6-0428-480D-8DB5-369E4CC230BD}"/>
              </a:ext>
            </a:extLst>
          </p:cNvPr>
          <p:cNvCxnSpPr>
            <a:stCxn id="103" idx="2"/>
            <a:endCxn id="14" idx="0"/>
          </p:cNvCxnSpPr>
          <p:nvPr/>
        </p:nvCxnSpPr>
        <p:spPr>
          <a:xfrm flipH="1">
            <a:off x="1660284" y="5191511"/>
            <a:ext cx="172255" cy="6177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A8FEF2C2-79DB-4EF8-A6E5-E8D4306EAB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01042" y="6092961"/>
          <a:ext cx="22750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754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Translated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92.75.100.128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108.128.15.25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53" name="TextBox 12">
            <a:extLst>
              <a:ext uri="{FF2B5EF4-FFF2-40B4-BE49-F238E27FC236}">
                <a16:creationId xmlns:a16="http://schemas.microsoft.com/office/drawing/2014/main" id="{CB870C4C-A220-4D73-8F24-E4A2513E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93" y="668737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1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2B36AC-359B-46D3-887E-8E5AE36C5AE0}"/>
              </a:ext>
            </a:extLst>
          </p:cNvPr>
          <p:cNvCxnSpPr>
            <a:cxnSpLocks/>
            <a:stCxn id="47" idx="2"/>
            <a:endCxn id="52" idx="0"/>
          </p:cNvCxnSpPr>
          <p:nvPr/>
        </p:nvCxnSpPr>
        <p:spPr>
          <a:xfrm flipH="1">
            <a:off x="4338588" y="4879717"/>
            <a:ext cx="197619" cy="1213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4BFDF07-EBC0-42F1-9379-97079951F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26618"/>
              </p:ext>
            </p:extLst>
          </p:nvPr>
        </p:nvGraphicFramePr>
        <p:xfrm>
          <a:off x="2128316" y="2087091"/>
          <a:ext cx="284368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44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  <a:gridCol w="777426">
                  <a:extLst>
                    <a:ext uri="{9D8B030D-6E8A-4147-A177-3AD203B41FA5}">
                      <a16:colId xmlns:a16="http://schemas.microsoft.com/office/drawing/2014/main" val="175106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Source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92.75.100.128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122.248.2.9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C64A9B29-5B94-45EB-8A38-44A6991B2937}"/>
              </a:ext>
            </a:extLst>
          </p:cNvPr>
          <p:cNvSpPr/>
          <p:nvPr/>
        </p:nvSpPr>
        <p:spPr>
          <a:xfrm>
            <a:off x="3978548" y="4427616"/>
            <a:ext cx="94156" cy="107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6DC8278-FEA9-45A7-95D5-5994D5F30A2E}"/>
              </a:ext>
            </a:extLst>
          </p:cNvPr>
          <p:cNvCxnSpPr>
            <a:cxnSpLocks/>
            <a:stCxn id="22" idx="7"/>
            <a:endCxn id="58" idx="2"/>
          </p:cNvCxnSpPr>
          <p:nvPr/>
        </p:nvCxnSpPr>
        <p:spPr>
          <a:xfrm flipH="1" flipV="1">
            <a:off x="3550157" y="2626433"/>
            <a:ext cx="508758" cy="1816959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EC716FF-B4FE-4AB4-BBE7-704D489C6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04268"/>
              </p:ext>
            </p:extLst>
          </p:nvPr>
        </p:nvGraphicFramePr>
        <p:xfrm>
          <a:off x="5916246" y="2087091"/>
          <a:ext cx="284368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44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  <a:gridCol w="777426">
                  <a:extLst>
                    <a:ext uri="{9D8B030D-6E8A-4147-A177-3AD203B41FA5}">
                      <a16:colId xmlns:a16="http://schemas.microsoft.com/office/drawing/2014/main" val="175106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Source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FF0000"/>
                          </a:solidFill>
                        </a:rPr>
                        <a:t>108.128.15.25</a:t>
                      </a:r>
                      <a:endParaRPr lang="ko-KR" alt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122.248.2.9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:a16="http://schemas.microsoft.com/office/drawing/2014/main" id="{D9F39F6A-1726-4841-A69F-41CD81D7C6AA}"/>
              </a:ext>
            </a:extLst>
          </p:cNvPr>
          <p:cNvSpPr/>
          <p:nvPr/>
        </p:nvSpPr>
        <p:spPr>
          <a:xfrm>
            <a:off x="5108528" y="4428703"/>
            <a:ext cx="94156" cy="107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76CBB8-4E6B-4F0C-A8C4-9F6E82CF6EDF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5155606" y="2634785"/>
            <a:ext cx="1990749" cy="1793918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020F9A-B3D7-4A45-BCD7-F2299ED2E44A}"/>
              </a:ext>
            </a:extLst>
          </p:cNvPr>
          <p:cNvSpPr txBox="1"/>
          <p:nvPr/>
        </p:nvSpPr>
        <p:spPr>
          <a:xfrm>
            <a:off x="6599630" y="3884276"/>
            <a:ext cx="4003654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/>
              <a:t>EC2(92.75.100.128) instance</a:t>
            </a:r>
            <a:r>
              <a:rPr lang="ko-KR" altLang="en-US" sz="1200" dirty="0"/>
              <a:t>가 </a:t>
            </a:r>
            <a:r>
              <a:rPr lang="en-US" altLang="ko-KR" sz="1200" dirty="0"/>
              <a:t>public IP 108.128.15.25(EIP)</a:t>
            </a:r>
            <a:r>
              <a:rPr lang="ko-KR" altLang="en-US" sz="1200" dirty="0"/>
              <a:t>와 연결되면 </a:t>
            </a:r>
            <a:r>
              <a:rPr lang="en-US" altLang="ko-KR" sz="1200" dirty="0"/>
              <a:t>IGW</a:t>
            </a:r>
            <a:r>
              <a:rPr lang="ko-KR" altLang="en-US" sz="1200" dirty="0"/>
              <a:t>는 두 </a:t>
            </a:r>
            <a:r>
              <a:rPr lang="en-US" altLang="ko-KR" sz="1200" dirty="0"/>
              <a:t>IP</a:t>
            </a:r>
            <a:r>
              <a:rPr lang="ko-KR" altLang="en-US" sz="1200" dirty="0"/>
              <a:t>를 </a:t>
            </a:r>
            <a:r>
              <a:rPr lang="en-US" altLang="ko-KR" sz="1200" dirty="0"/>
              <a:t>NAT </a:t>
            </a:r>
            <a:r>
              <a:rPr lang="ko-KR" altLang="en-US" sz="1200" dirty="0"/>
              <a:t>테이블에 저장함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/>
              <a:t>EC2(92.75.100.128) instance</a:t>
            </a:r>
            <a:r>
              <a:rPr lang="ko-KR" altLang="en-US" sz="1200" dirty="0"/>
              <a:t>가 </a:t>
            </a:r>
            <a:r>
              <a:rPr lang="en-US" altLang="ko-KR" sz="1200" dirty="0">
                <a:solidFill>
                  <a:srgbClr val="FF0000"/>
                </a:solidFill>
              </a:rPr>
              <a:t>122.248.2.9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로 트래픽 전달 요청</a:t>
            </a:r>
            <a:endParaRPr lang="en-US" altLang="ko-KR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Subnet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라우팅 테이블 정보에 따라 트래픽을 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IGW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를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경유시킴</a:t>
            </a:r>
            <a:endParaRPr lang="en-US" altLang="ko-KR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IGW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는 </a:t>
            </a:r>
            <a:r>
              <a:rPr lang="en-US" altLang="ko-KR" sz="1200" dirty="0"/>
              <a:t>92.75.100.128(Source IP)</a:t>
            </a:r>
            <a:r>
              <a:rPr lang="ko-KR" altLang="en-US" sz="1200" dirty="0"/>
              <a:t>를 </a:t>
            </a:r>
            <a:r>
              <a:rPr lang="en-US" altLang="ko-KR" sz="1200" dirty="0"/>
              <a:t>NAT </a:t>
            </a:r>
            <a:r>
              <a:rPr lang="ko-KR" altLang="en-US" sz="1200" dirty="0"/>
              <a:t>테이블에서 찾아 </a:t>
            </a:r>
            <a:r>
              <a:rPr lang="en-US" altLang="ko-KR" sz="1200" dirty="0"/>
              <a:t>Source IP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매핑된</a:t>
            </a:r>
            <a:r>
              <a:rPr lang="ko-KR" altLang="en-US" sz="1200" dirty="0"/>
              <a:t> </a:t>
            </a:r>
            <a:r>
              <a:rPr lang="en-US" altLang="ko-KR" sz="1200" dirty="0"/>
              <a:t>IP(</a:t>
            </a:r>
            <a:r>
              <a:rPr lang="en-US" altLang="ko-KR" sz="1200" dirty="0">
                <a:solidFill>
                  <a:srgbClr val="FF0000"/>
                </a:solidFill>
              </a:rPr>
              <a:t>122.248.2.9)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로 변환하여 트래픽을 외부 망으로 전송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266475-C101-472D-B3C2-F432CFF4D5D1}"/>
              </a:ext>
            </a:extLst>
          </p:cNvPr>
          <p:cNvSpPr/>
          <p:nvPr/>
        </p:nvSpPr>
        <p:spPr>
          <a:xfrm>
            <a:off x="6599630" y="3591495"/>
            <a:ext cx="4003654" cy="243628"/>
          </a:xfrm>
          <a:prstGeom prst="rect">
            <a:avLst/>
          </a:prstGeom>
          <a:solidFill>
            <a:srgbClr val="009CA4"/>
          </a:solidFill>
          <a:ln>
            <a:solidFill>
              <a:srgbClr val="009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IGW </a:t>
            </a:r>
            <a:r>
              <a:rPr lang="ko-KR" altLang="en-US" sz="1200" b="1" dirty="0"/>
              <a:t>동작 순서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7577C6-A5B2-406D-8C35-475DD63C383B}"/>
              </a:ext>
            </a:extLst>
          </p:cNvPr>
          <p:cNvSpPr/>
          <p:nvPr/>
        </p:nvSpPr>
        <p:spPr>
          <a:xfrm>
            <a:off x="6599630" y="3835123"/>
            <a:ext cx="4003654" cy="28522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F15716-61F1-4CF4-BACF-EF768D2AD160}"/>
              </a:ext>
            </a:extLst>
          </p:cNvPr>
          <p:cNvSpPr/>
          <p:nvPr/>
        </p:nvSpPr>
        <p:spPr>
          <a:xfrm>
            <a:off x="3454779" y="5850284"/>
            <a:ext cx="1828058" cy="261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 NAT Table</a:t>
            </a:r>
            <a:endParaRPr lang="en-US" altLang="en-US" sz="1000" b="1" dirty="0">
              <a:solidFill>
                <a:prstClr val="black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15">
            <a:extLst>
              <a:ext uri="{FF2B5EF4-FFF2-40B4-BE49-F238E27FC236}">
                <a16:creationId xmlns:a16="http://schemas.microsoft.com/office/drawing/2014/main" id="{AF8687FB-C237-4A9A-97C7-C502B47F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86" y="518526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32">
            <a:extLst>
              <a:ext uri="{FF2B5EF4-FFF2-40B4-BE49-F238E27FC236}">
                <a16:creationId xmlns:a16="http://schemas.microsoft.com/office/drawing/2014/main" id="{68C54547-BB8D-4150-A3BC-F9E3D478F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153" y="5725047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122.248.2.9</a:t>
            </a:r>
            <a:endParaRPr lang="en-US" alt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E7C64FD-AD22-42BE-8DE8-58AB61669BDE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6063055" y="4847188"/>
            <a:ext cx="2481" cy="3380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8669B3-1741-4987-92BB-505A20D62C1D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524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5" y="1283708"/>
            <a:ext cx="5808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Internet Gateway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Gateway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00" name="Rectangle 6">
            <a:extLst>
              <a:ext uri="{FF2B5EF4-FFF2-40B4-BE49-F238E27FC236}">
                <a16:creationId xmlns:a16="http://schemas.microsoft.com/office/drawing/2014/main" id="{67349FF4-AF12-4426-A3E3-532179611891}"/>
              </a:ext>
            </a:extLst>
          </p:cNvPr>
          <p:cNvSpPr/>
          <p:nvPr/>
        </p:nvSpPr>
        <p:spPr>
          <a:xfrm>
            <a:off x="1241360" y="3474504"/>
            <a:ext cx="5182558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16">
            <a:extLst>
              <a:ext uri="{FF2B5EF4-FFF2-40B4-BE49-F238E27FC236}">
                <a16:creationId xmlns:a16="http://schemas.microsoft.com/office/drawing/2014/main" id="{D357BDF4-F0C9-4B51-ADCA-6AB6DC17D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336" y="3474003"/>
            <a:ext cx="304341" cy="304341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365733-A279-4B65-9BF3-EF8D6A134434}"/>
              </a:ext>
            </a:extLst>
          </p:cNvPr>
          <p:cNvSpPr/>
          <p:nvPr/>
        </p:nvSpPr>
        <p:spPr>
          <a:xfrm>
            <a:off x="1464089" y="3436496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047B4A2C-30E9-4C9A-A946-A00C00FBCC35}"/>
              </a:ext>
            </a:extLst>
          </p:cNvPr>
          <p:cNvSpPr/>
          <p:nvPr/>
        </p:nvSpPr>
        <p:spPr>
          <a:xfrm>
            <a:off x="4047001" y="4157540"/>
            <a:ext cx="1656184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Graphic 32">
            <a:extLst>
              <a:ext uri="{FF2B5EF4-FFF2-40B4-BE49-F238E27FC236}">
                <a16:creationId xmlns:a16="http://schemas.microsoft.com/office/drawing/2014/main" id="{83C35530-AE2E-4850-8437-85375A872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7001" y="4157540"/>
            <a:ext cx="228830" cy="22883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30C36B1-9A20-4EAD-86BC-DD159AE39D82}"/>
              </a:ext>
            </a:extLst>
          </p:cNvPr>
          <p:cNvSpPr/>
          <p:nvPr/>
        </p:nvSpPr>
        <p:spPr>
          <a:xfrm>
            <a:off x="4222773" y="4140149"/>
            <a:ext cx="11416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ko-KR" altLang="en-US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Subnet(A)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E0F160-5659-4ABC-89E8-D95B9B421E23}"/>
              </a:ext>
            </a:extLst>
          </p:cNvPr>
          <p:cNvSpPr/>
          <p:nvPr/>
        </p:nvSpPr>
        <p:spPr>
          <a:xfrm>
            <a:off x="4047001" y="3298880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098408-1DD5-4628-9A0A-9AAD287CCC6E}"/>
              </a:ext>
            </a:extLst>
          </p:cNvPr>
          <p:cNvSpPr/>
          <p:nvPr/>
        </p:nvSpPr>
        <p:spPr>
          <a:xfrm>
            <a:off x="4385231" y="3973476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ED13BE-65AA-4B41-AF71-7ED9540CD6BE}"/>
              </a:ext>
            </a:extLst>
          </p:cNvPr>
          <p:cNvSpPr/>
          <p:nvPr/>
        </p:nvSpPr>
        <p:spPr>
          <a:xfrm>
            <a:off x="4222773" y="4929291"/>
            <a:ext cx="106150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92.75.100.244</a:t>
            </a:r>
          </a:p>
          <a:p>
            <a:r>
              <a:rPr lang="en-US" altLang="ko-KR" sz="1000" dirty="0"/>
              <a:t>[EIP] 3.5.136.95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CA9484-7711-4FA7-B605-C31E94443503}"/>
              </a:ext>
            </a:extLst>
          </p:cNvPr>
          <p:cNvSpPr/>
          <p:nvPr/>
        </p:nvSpPr>
        <p:spPr>
          <a:xfrm>
            <a:off x="4222773" y="5233943"/>
            <a:ext cx="8835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Nat-08f26d28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6ED32F07-ECD1-4613-8FB7-DF7D52620694}"/>
              </a:ext>
            </a:extLst>
          </p:cNvPr>
          <p:cNvSpPr/>
          <p:nvPr/>
        </p:nvSpPr>
        <p:spPr>
          <a:xfrm>
            <a:off x="954213" y="2916535"/>
            <a:ext cx="6768752" cy="290419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ap-northeast-2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Graphic 25">
            <a:extLst>
              <a:ext uri="{FF2B5EF4-FFF2-40B4-BE49-F238E27FC236}">
                <a16:creationId xmlns:a16="http://schemas.microsoft.com/office/drawing/2014/main" id="{C6F4AABB-5D86-4E40-A286-D6A48E735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213" y="2916535"/>
            <a:ext cx="381000" cy="3397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577839D-1AE6-48D9-AF16-AC8898DBD94E}"/>
              </a:ext>
            </a:extLst>
          </p:cNvPr>
          <p:cNvSpPr/>
          <p:nvPr/>
        </p:nvSpPr>
        <p:spPr>
          <a:xfrm>
            <a:off x="1575540" y="4157540"/>
            <a:ext cx="1656184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AE8239-08EA-4E37-82ED-F65AF84B7699}"/>
              </a:ext>
            </a:extLst>
          </p:cNvPr>
          <p:cNvSpPr/>
          <p:nvPr/>
        </p:nvSpPr>
        <p:spPr>
          <a:xfrm>
            <a:off x="1751312" y="4140149"/>
            <a:ext cx="1191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ko-KR" altLang="en-US" sz="1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Subnet(B)</a:t>
            </a:r>
          </a:p>
        </p:txBody>
      </p:sp>
      <p:pic>
        <p:nvPicPr>
          <p:cNvPr id="49" name="Graphic 60">
            <a:extLst>
              <a:ext uri="{FF2B5EF4-FFF2-40B4-BE49-F238E27FC236}">
                <a16:creationId xmlns:a16="http://schemas.microsoft.com/office/drawing/2014/main" id="{532AE73C-2D22-44A3-8CE2-726726E6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21" y="4559863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753DA57-3299-46F0-9B82-BB18ACADF6E3}"/>
              </a:ext>
            </a:extLst>
          </p:cNvPr>
          <p:cNvSpPr/>
          <p:nvPr/>
        </p:nvSpPr>
        <p:spPr>
          <a:xfrm>
            <a:off x="1984707" y="4643398"/>
            <a:ext cx="3850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  <a:endParaRPr lang="ko-KR" altLang="en-US" sz="11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FF3819-2826-444C-9F43-6B2DE1207096}"/>
              </a:ext>
            </a:extLst>
          </p:cNvPr>
          <p:cNvSpPr/>
          <p:nvPr/>
        </p:nvSpPr>
        <p:spPr>
          <a:xfrm>
            <a:off x="1913770" y="3973476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BB15F4-41DB-470D-9BAD-F7F2DCAC28A7}"/>
              </a:ext>
            </a:extLst>
          </p:cNvPr>
          <p:cNvSpPr/>
          <p:nvPr/>
        </p:nvSpPr>
        <p:spPr>
          <a:xfrm>
            <a:off x="1751312" y="4929291"/>
            <a:ext cx="8579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</a:t>
            </a:r>
            <a:endParaRPr lang="ko-KR" altLang="en-US" sz="1200" dirty="0"/>
          </a:p>
        </p:txBody>
      </p:sp>
      <p:pic>
        <p:nvPicPr>
          <p:cNvPr id="57" name="Graphic 35">
            <a:extLst>
              <a:ext uri="{FF2B5EF4-FFF2-40B4-BE49-F238E27FC236}">
                <a16:creationId xmlns:a16="http://schemas.microsoft.com/office/drawing/2014/main" id="{E2E94943-E649-4ADA-A7FC-8F33E53D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80" y="4578911"/>
            <a:ext cx="335475" cy="3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7">
            <a:extLst>
              <a:ext uri="{FF2B5EF4-FFF2-40B4-BE49-F238E27FC236}">
                <a16:creationId xmlns:a16="http://schemas.microsoft.com/office/drawing/2014/main" id="{AE0B6AAD-B4AD-4913-BD4F-60A578C5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195" y="4391998"/>
            <a:ext cx="12347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56" name="Graphic 10">
            <a:extLst>
              <a:ext uri="{FF2B5EF4-FFF2-40B4-BE49-F238E27FC236}">
                <a16:creationId xmlns:a16="http://schemas.microsoft.com/office/drawing/2014/main" id="{E1FE81F3-464B-497F-A453-690F354B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00" y="45534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58" name="TextBox 12">
            <a:extLst>
              <a:ext uri="{FF2B5EF4-FFF2-40B4-BE49-F238E27FC236}">
                <a16:creationId xmlns:a16="http://schemas.microsoft.com/office/drawing/2014/main" id="{669F4A95-F158-4C06-98B9-16442A341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605" y="489851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2">
            <a:extLst>
              <a:ext uri="{FF2B5EF4-FFF2-40B4-BE49-F238E27FC236}">
                <a16:creationId xmlns:a16="http://schemas.microsoft.com/office/drawing/2014/main" id="{DAC707C7-E85A-433D-A50B-24DEE87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209" y="451360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9">
            <a:extLst>
              <a:ext uri="{FF2B5EF4-FFF2-40B4-BE49-F238E27FC236}">
                <a16:creationId xmlns:a16="http://schemas.microsoft.com/office/drawing/2014/main" id="{6411BA2D-EDC3-4D01-B54C-5AAAF904B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42" y="492183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70" name="Graphic 15">
            <a:extLst>
              <a:ext uri="{FF2B5EF4-FFF2-40B4-BE49-F238E27FC236}">
                <a16:creationId xmlns:a16="http://schemas.microsoft.com/office/drawing/2014/main" id="{F30B5CFC-A4C5-423D-8CCC-DF751F0C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889" y="555680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A841E9-24AB-4199-88B5-368999459EF3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>
            <a:off x="9030417" y="5183446"/>
            <a:ext cx="3422" cy="373361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CF70DE-EB25-4759-B419-FD221A546E6E}"/>
              </a:ext>
            </a:extLst>
          </p:cNvPr>
          <p:cNvCxnSpPr>
            <a:endCxn id="57" idx="1"/>
          </p:cNvCxnSpPr>
          <p:nvPr/>
        </p:nvCxnSpPr>
        <p:spPr>
          <a:xfrm>
            <a:off x="2369749" y="4741808"/>
            <a:ext cx="2154931" cy="48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A6A556-CF1D-4C1C-87F8-ECC9A5A48B77}"/>
              </a:ext>
            </a:extLst>
          </p:cNvPr>
          <p:cNvCxnSpPr>
            <a:cxnSpLocks/>
            <a:stCxn id="57" idx="3"/>
            <a:endCxn id="56" idx="1"/>
          </p:cNvCxnSpPr>
          <p:nvPr/>
        </p:nvCxnSpPr>
        <p:spPr>
          <a:xfrm flipV="1">
            <a:off x="4860155" y="4743982"/>
            <a:ext cx="1837645" cy="26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F02FF4-1A9D-441C-9C53-4584B30F1491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7078800" y="4743982"/>
            <a:ext cx="1744409" cy="45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D96DF4A0-7464-433A-8243-B055A0278A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1743" y="6049043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122.248.192.71/32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sp>
        <p:nvSpPr>
          <p:cNvPr id="73" name="TextBox 12">
            <a:extLst>
              <a:ext uri="{FF2B5EF4-FFF2-40B4-BE49-F238E27FC236}">
                <a16:creationId xmlns:a16="http://schemas.microsoft.com/office/drawing/2014/main" id="{6BC86969-491A-4E2D-9E87-AC4D6D0A7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707" y="68353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1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61A83777-391E-45A8-B492-DF80697269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0276" y="6049043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122.248.192.71/32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Nat-08f26d28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06DAFACD-C641-4950-8340-A9826B7726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97386" y="6203767"/>
          <a:ext cx="22750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754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Translated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92.75.100.244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3.5.136.95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4642AF-7DA0-468A-9B26-F0E247D8E688}"/>
              </a:ext>
            </a:extLst>
          </p:cNvPr>
          <p:cNvSpPr/>
          <p:nvPr/>
        </p:nvSpPr>
        <p:spPr>
          <a:xfrm>
            <a:off x="6551123" y="5961090"/>
            <a:ext cx="1828058" cy="261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 NAT Table</a:t>
            </a:r>
            <a:endParaRPr lang="en-US" altLang="en-US" sz="1000" b="1" dirty="0">
              <a:solidFill>
                <a:prstClr val="black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BF5372CF-31D1-4C7C-B8E4-D9935801DC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47977" y="2025960"/>
          <a:ext cx="284368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44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1238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  <a:gridCol w="673151">
                  <a:extLst>
                    <a:ext uri="{9D8B030D-6E8A-4147-A177-3AD203B41FA5}">
                      <a16:colId xmlns:a16="http://schemas.microsoft.com/office/drawing/2014/main" val="175106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Source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92.75.100.128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122.248.192.71</a:t>
                      </a:r>
                      <a:endPara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A94B89EB-0F19-4F3F-BA23-05E4A7E0AA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96935" y="2025960"/>
          <a:ext cx="284368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81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  <a:gridCol w="669781">
                  <a:extLst>
                    <a:ext uri="{9D8B030D-6E8A-4147-A177-3AD203B41FA5}">
                      <a16:colId xmlns:a16="http://schemas.microsoft.com/office/drawing/2014/main" val="175106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Source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92.75.100.244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122.248.192.71</a:t>
                      </a:r>
                      <a:endPara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F8F46C12-0C41-442B-9AC7-A1CDE74453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01368" y="2025960"/>
          <a:ext cx="284368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44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5660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  <a:gridCol w="649878">
                  <a:extLst>
                    <a:ext uri="{9D8B030D-6E8A-4147-A177-3AD203B41FA5}">
                      <a16:colId xmlns:a16="http://schemas.microsoft.com/office/drawing/2014/main" val="175106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Source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3.5.136.95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122.248.192.71</a:t>
                      </a:r>
                      <a:endParaRPr kumimoji="0" lang="en-US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80" name="TextBox 32">
            <a:extLst>
              <a:ext uri="{FF2B5EF4-FFF2-40B4-BE49-F238E27FC236}">
                <a16:creationId xmlns:a16="http://schemas.microsoft.com/office/drawing/2014/main" id="{7169A771-973A-4FA2-A417-572505BB4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478" y="6049043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122.248.192.71</a:t>
            </a:r>
            <a:endParaRPr lang="en-US" alt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A8DE08E4-DC3F-4F1B-9541-3C350F35812B}"/>
              </a:ext>
            </a:extLst>
          </p:cNvPr>
          <p:cNvSpPr/>
          <p:nvPr/>
        </p:nvSpPr>
        <p:spPr>
          <a:xfrm>
            <a:off x="1630195" y="5476352"/>
            <a:ext cx="821603" cy="572756"/>
          </a:xfrm>
          <a:custGeom>
            <a:avLst/>
            <a:gdLst>
              <a:gd name="connsiteX0" fmla="*/ 821603 w 821603"/>
              <a:gd name="connsiteY0" fmla="*/ 0 h 572756"/>
              <a:gd name="connsiteX1" fmla="*/ 47880 w 821603"/>
              <a:gd name="connsiteY1" fmla="*/ 301450 h 572756"/>
              <a:gd name="connsiteX2" fmla="*/ 148363 w 821603"/>
              <a:gd name="connsiteY2" fmla="*/ 572756 h 57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603" h="572756">
                <a:moveTo>
                  <a:pt x="821603" y="0"/>
                </a:moveTo>
                <a:cubicBezTo>
                  <a:pt x="490845" y="102995"/>
                  <a:pt x="160087" y="205991"/>
                  <a:pt x="47880" y="301450"/>
                </a:cubicBezTo>
                <a:cubicBezTo>
                  <a:pt x="-64327" y="396909"/>
                  <a:pt x="42018" y="484832"/>
                  <a:pt x="148363" y="572756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C2383F8-0100-41E1-BE42-9A21C516FB62}"/>
              </a:ext>
            </a:extLst>
          </p:cNvPr>
          <p:cNvSpPr/>
          <p:nvPr/>
        </p:nvSpPr>
        <p:spPr>
          <a:xfrm>
            <a:off x="4732774" y="5456255"/>
            <a:ext cx="494686" cy="582804"/>
          </a:xfrm>
          <a:custGeom>
            <a:avLst/>
            <a:gdLst>
              <a:gd name="connsiteX0" fmla="*/ 150725 w 494686"/>
              <a:gd name="connsiteY0" fmla="*/ 0 h 582804"/>
              <a:gd name="connsiteX1" fmla="*/ 492369 w 494686"/>
              <a:gd name="connsiteY1" fmla="*/ 311499 h 582804"/>
              <a:gd name="connsiteX2" fmla="*/ 0 w 494686"/>
              <a:gd name="connsiteY2" fmla="*/ 582804 h 58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686" h="582804">
                <a:moveTo>
                  <a:pt x="150725" y="0"/>
                </a:moveTo>
                <a:cubicBezTo>
                  <a:pt x="334107" y="107182"/>
                  <a:pt x="517490" y="214365"/>
                  <a:pt x="492369" y="311499"/>
                </a:cubicBezTo>
                <a:cubicBezTo>
                  <a:pt x="467248" y="408633"/>
                  <a:pt x="233624" y="495718"/>
                  <a:pt x="0" y="582804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12">
            <a:extLst>
              <a:ext uri="{FF2B5EF4-FFF2-40B4-BE49-F238E27FC236}">
                <a16:creationId xmlns:a16="http://schemas.microsoft.com/office/drawing/2014/main" id="{A0A3F854-7D40-4BBB-81FE-FBC64A75F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093" y="68353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1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3793F2F-A241-4FAB-AF8B-087667D1BBD5}"/>
              </a:ext>
            </a:extLst>
          </p:cNvPr>
          <p:cNvSpPr/>
          <p:nvPr/>
        </p:nvSpPr>
        <p:spPr>
          <a:xfrm>
            <a:off x="7053943" y="4823209"/>
            <a:ext cx="627869" cy="1155560"/>
          </a:xfrm>
          <a:custGeom>
            <a:avLst/>
            <a:gdLst>
              <a:gd name="connsiteX0" fmla="*/ 0 w 627869"/>
              <a:gd name="connsiteY0" fmla="*/ 0 h 1155560"/>
              <a:gd name="connsiteX1" fmla="*/ 572756 w 627869"/>
              <a:gd name="connsiteY1" fmla="*/ 301450 h 1155560"/>
              <a:gd name="connsiteX2" fmla="*/ 572756 w 627869"/>
              <a:gd name="connsiteY2" fmla="*/ 1155560 h 115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869" h="1155560">
                <a:moveTo>
                  <a:pt x="0" y="0"/>
                </a:moveTo>
                <a:cubicBezTo>
                  <a:pt x="238648" y="54428"/>
                  <a:pt x="477297" y="108857"/>
                  <a:pt x="572756" y="301450"/>
                </a:cubicBezTo>
                <a:cubicBezTo>
                  <a:pt x="668215" y="494043"/>
                  <a:pt x="620485" y="824801"/>
                  <a:pt x="572756" y="115556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FD65A0D-293E-467E-95AD-10A5FD568EB1}"/>
              </a:ext>
            </a:extLst>
          </p:cNvPr>
          <p:cNvSpPr/>
          <p:nvPr/>
        </p:nvSpPr>
        <p:spPr>
          <a:xfrm>
            <a:off x="3629057" y="4643398"/>
            <a:ext cx="105487" cy="17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4DBDCC8-D69D-4F44-B2B0-304D274AB46F}"/>
              </a:ext>
            </a:extLst>
          </p:cNvPr>
          <p:cNvCxnSpPr>
            <a:stCxn id="26" idx="0"/>
            <a:endCxn id="77" idx="2"/>
          </p:cNvCxnSpPr>
          <p:nvPr/>
        </p:nvCxnSpPr>
        <p:spPr>
          <a:xfrm flipH="1" flipV="1">
            <a:off x="2869818" y="2565302"/>
            <a:ext cx="811983" cy="20780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84A9CD81-4D3A-4535-846C-C0196D2144C5}"/>
              </a:ext>
            </a:extLst>
          </p:cNvPr>
          <p:cNvSpPr/>
          <p:nvPr/>
        </p:nvSpPr>
        <p:spPr>
          <a:xfrm>
            <a:off x="6016739" y="4651902"/>
            <a:ext cx="105487" cy="17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CB7398-E227-427B-BB2F-B91DFC952B5B}"/>
              </a:ext>
            </a:extLst>
          </p:cNvPr>
          <p:cNvCxnSpPr>
            <a:stCxn id="83" idx="0"/>
          </p:cNvCxnSpPr>
          <p:nvPr/>
        </p:nvCxnSpPr>
        <p:spPr>
          <a:xfrm flipH="1" flipV="1">
            <a:off x="5490716" y="2565302"/>
            <a:ext cx="578767" cy="2086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CB330320-819E-4438-B5BA-28F6869694B2}"/>
              </a:ext>
            </a:extLst>
          </p:cNvPr>
          <p:cNvSpPr/>
          <p:nvPr/>
        </p:nvSpPr>
        <p:spPr>
          <a:xfrm>
            <a:off x="8115014" y="4643398"/>
            <a:ext cx="105487" cy="17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635652-73E3-4890-81AC-7521E04CD1AB}"/>
              </a:ext>
            </a:extLst>
          </p:cNvPr>
          <p:cNvCxnSpPr>
            <a:stCxn id="86" idx="7"/>
          </p:cNvCxnSpPr>
          <p:nvPr/>
        </p:nvCxnSpPr>
        <p:spPr>
          <a:xfrm flipV="1">
            <a:off x="8205053" y="2565302"/>
            <a:ext cx="367425" cy="2104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21">
            <a:extLst>
              <a:ext uri="{FF2B5EF4-FFF2-40B4-BE49-F238E27FC236}">
                <a16:creationId xmlns:a16="http://schemas.microsoft.com/office/drawing/2014/main" id="{76244521-C8A5-45F2-9DB6-20B6617CA9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75540" y="4162459"/>
            <a:ext cx="228830" cy="22883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E0C163-DF66-4BDD-889E-71D5768C08DA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01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5" y="1283708"/>
            <a:ext cx="5808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VPC internet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통신</a:t>
            </a:r>
            <a:endParaRPr lang="en-US" altLang="ko-KR" sz="2800" b="1" spc="-15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00" name="Rectangle 6">
            <a:extLst>
              <a:ext uri="{FF2B5EF4-FFF2-40B4-BE49-F238E27FC236}">
                <a16:creationId xmlns:a16="http://schemas.microsoft.com/office/drawing/2014/main" id="{67349FF4-AF12-4426-A3E3-532179611891}"/>
              </a:ext>
            </a:extLst>
          </p:cNvPr>
          <p:cNvSpPr/>
          <p:nvPr/>
        </p:nvSpPr>
        <p:spPr>
          <a:xfrm>
            <a:off x="1163217" y="3561972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16">
            <a:extLst>
              <a:ext uri="{FF2B5EF4-FFF2-40B4-BE49-F238E27FC236}">
                <a16:creationId xmlns:a16="http://schemas.microsoft.com/office/drawing/2014/main" id="{D357BDF4-F0C9-4B51-ADCA-6AB6DC17D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193" y="3561471"/>
            <a:ext cx="304341" cy="304341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365733-A279-4B65-9BF3-EF8D6A134434}"/>
              </a:ext>
            </a:extLst>
          </p:cNvPr>
          <p:cNvSpPr/>
          <p:nvPr/>
        </p:nvSpPr>
        <p:spPr>
          <a:xfrm>
            <a:off x="1471914" y="3574474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047B4A2C-30E9-4C9A-A946-A00C00FBCC35}"/>
              </a:ext>
            </a:extLst>
          </p:cNvPr>
          <p:cNvSpPr/>
          <p:nvPr/>
        </p:nvSpPr>
        <p:spPr>
          <a:xfrm>
            <a:off x="1581418" y="4154258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Graphic 32">
            <a:extLst>
              <a:ext uri="{FF2B5EF4-FFF2-40B4-BE49-F238E27FC236}">
                <a16:creationId xmlns:a16="http://schemas.microsoft.com/office/drawing/2014/main" id="{83C35530-AE2E-4850-8437-85375A872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1418" y="4154258"/>
            <a:ext cx="228830" cy="22883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30C36B1-9A20-4EAD-86BC-DD159AE39D82}"/>
              </a:ext>
            </a:extLst>
          </p:cNvPr>
          <p:cNvSpPr/>
          <p:nvPr/>
        </p:nvSpPr>
        <p:spPr>
          <a:xfrm>
            <a:off x="1757190" y="4136867"/>
            <a:ext cx="587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E0F160-5659-4ABC-89E8-D95B9B421E23}"/>
              </a:ext>
            </a:extLst>
          </p:cNvPr>
          <p:cNvSpPr/>
          <p:nvPr/>
        </p:nvSpPr>
        <p:spPr>
          <a:xfrm>
            <a:off x="2808651" y="3387199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098408-1DD5-4628-9A0A-9AAD287CCC6E}"/>
              </a:ext>
            </a:extLst>
          </p:cNvPr>
          <p:cNvSpPr/>
          <p:nvPr/>
        </p:nvSpPr>
        <p:spPr>
          <a:xfrm>
            <a:off x="1757190" y="3970639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ED13BE-65AA-4B41-AF71-7ED9540CD6BE}"/>
              </a:ext>
            </a:extLst>
          </p:cNvPr>
          <p:cNvSpPr/>
          <p:nvPr/>
        </p:nvSpPr>
        <p:spPr>
          <a:xfrm>
            <a:off x="1790647" y="4998567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56" name="Graphic 10">
            <a:extLst>
              <a:ext uri="{FF2B5EF4-FFF2-40B4-BE49-F238E27FC236}">
                <a16:creationId xmlns:a16="http://schemas.microsoft.com/office/drawing/2014/main" id="{E1FE81F3-464B-497F-A453-690F354B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50" y="4580119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65" name="Graphic 12">
            <a:extLst>
              <a:ext uri="{FF2B5EF4-FFF2-40B4-BE49-F238E27FC236}">
                <a16:creationId xmlns:a16="http://schemas.microsoft.com/office/drawing/2014/main" id="{DAC707C7-E85A-433D-A50B-24DEE87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216" y="402502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9">
            <a:extLst>
              <a:ext uri="{FF2B5EF4-FFF2-40B4-BE49-F238E27FC236}">
                <a16:creationId xmlns:a16="http://schemas.microsoft.com/office/drawing/2014/main" id="{6411BA2D-EDC3-4D01-B54C-5AAAF904B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798" y="4366020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D96DF4A0-7464-433A-8243-B055A0278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164928"/>
              </p:ext>
            </p:extLst>
          </p:nvPr>
        </p:nvGraphicFramePr>
        <p:xfrm>
          <a:off x="6738657" y="6028882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13.240.0.0/16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108.128.15.25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Igw-cb817bb1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sp>
        <p:nvSpPr>
          <p:cNvPr id="73" name="TextBox 12">
            <a:extLst>
              <a:ext uri="{FF2B5EF4-FFF2-40B4-BE49-F238E27FC236}">
                <a16:creationId xmlns:a16="http://schemas.microsoft.com/office/drawing/2014/main" id="{6BC86969-491A-4E2D-9E87-AC4D6D0A7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79" y="582708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61A83777-391E-45A8-B492-DF8069726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73076"/>
              </p:ext>
            </p:extLst>
          </p:nvPr>
        </p:nvGraphicFramePr>
        <p:xfrm>
          <a:off x="1102929" y="6045085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122.248.192.71/32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06DAFACD-C641-4950-8340-A9826B772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92385"/>
              </p:ext>
            </p:extLst>
          </p:nvPr>
        </p:nvGraphicFramePr>
        <p:xfrm>
          <a:off x="5211871" y="2345014"/>
          <a:ext cx="22750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754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Translated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13.246.100.25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122.248.192.71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4642AF-7DA0-468A-9B26-F0E247D8E688}"/>
              </a:ext>
            </a:extLst>
          </p:cNvPr>
          <p:cNvSpPr/>
          <p:nvPr/>
        </p:nvSpPr>
        <p:spPr>
          <a:xfrm>
            <a:off x="5455560" y="2082241"/>
            <a:ext cx="1828058" cy="261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b="1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 NAT Table</a:t>
            </a:r>
            <a:endParaRPr lang="en-US" altLang="en-US" sz="900" b="1" dirty="0">
              <a:solidFill>
                <a:prstClr val="black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12">
            <a:extLst>
              <a:ext uri="{FF2B5EF4-FFF2-40B4-BE49-F238E27FC236}">
                <a16:creationId xmlns:a16="http://schemas.microsoft.com/office/drawing/2014/main" id="{A0A3F854-7D40-4BBB-81FE-FBC64A75F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6646" y="578962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60">
            <a:extLst>
              <a:ext uri="{FF2B5EF4-FFF2-40B4-BE49-F238E27FC236}">
                <a16:creationId xmlns:a16="http://schemas.microsoft.com/office/drawing/2014/main" id="{452363C4-DE4A-4A00-A59F-B74A14C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08" y="4564844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">
            <a:extLst>
              <a:ext uri="{FF2B5EF4-FFF2-40B4-BE49-F238E27FC236}">
                <a16:creationId xmlns:a16="http://schemas.microsoft.com/office/drawing/2014/main" id="{0D0B8660-C1DF-4FF2-8B71-85BBF21158BF}"/>
              </a:ext>
            </a:extLst>
          </p:cNvPr>
          <p:cNvSpPr/>
          <p:nvPr/>
        </p:nvSpPr>
        <p:spPr>
          <a:xfrm>
            <a:off x="6040720" y="3574474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phic 16">
            <a:extLst>
              <a:ext uri="{FF2B5EF4-FFF2-40B4-BE49-F238E27FC236}">
                <a16:creationId xmlns:a16="http://schemas.microsoft.com/office/drawing/2014/main" id="{594F3C8C-E959-4C7F-8AA1-F909132B4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696" y="3573973"/>
            <a:ext cx="304341" cy="304341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D8EF808-DC2D-46C1-96B8-75A867D7F018}"/>
              </a:ext>
            </a:extLst>
          </p:cNvPr>
          <p:cNvSpPr/>
          <p:nvPr/>
        </p:nvSpPr>
        <p:spPr>
          <a:xfrm>
            <a:off x="6349417" y="3586976"/>
            <a:ext cx="500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8" name="Rectangle 43">
            <a:extLst>
              <a:ext uri="{FF2B5EF4-FFF2-40B4-BE49-F238E27FC236}">
                <a16:creationId xmlns:a16="http://schemas.microsoft.com/office/drawing/2014/main" id="{DB9EE52F-53FB-4382-8C0D-CE6B6A932F0E}"/>
              </a:ext>
            </a:extLst>
          </p:cNvPr>
          <p:cNvSpPr/>
          <p:nvPr/>
        </p:nvSpPr>
        <p:spPr>
          <a:xfrm>
            <a:off x="7218908" y="4157344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Graphic 32">
            <a:extLst>
              <a:ext uri="{FF2B5EF4-FFF2-40B4-BE49-F238E27FC236}">
                <a16:creationId xmlns:a16="http://schemas.microsoft.com/office/drawing/2014/main" id="{06A3BC44-926A-4BB2-832D-DF6011D05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8908" y="4157344"/>
            <a:ext cx="228830" cy="22883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7872C2-3276-46E1-9772-B7C97E78313B}"/>
              </a:ext>
            </a:extLst>
          </p:cNvPr>
          <p:cNvSpPr/>
          <p:nvPr/>
        </p:nvSpPr>
        <p:spPr>
          <a:xfrm>
            <a:off x="7394680" y="4139953"/>
            <a:ext cx="587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068C51-C84B-40EB-BB49-8AFF81C6AD33}"/>
              </a:ext>
            </a:extLst>
          </p:cNvPr>
          <p:cNvSpPr/>
          <p:nvPr/>
        </p:nvSpPr>
        <p:spPr>
          <a:xfrm>
            <a:off x="7686154" y="3399701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13.240.0.0/16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4AEF732-F34C-4867-B288-E196B1FB9162}"/>
              </a:ext>
            </a:extLst>
          </p:cNvPr>
          <p:cNvSpPr/>
          <p:nvPr/>
        </p:nvSpPr>
        <p:spPr>
          <a:xfrm>
            <a:off x="7394680" y="3973725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26F593A-8009-4288-A65E-C8DE7852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13" y="4560137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90" name="Graphic 60">
            <a:extLst>
              <a:ext uri="{FF2B5EF4-FFF2-40B4-BE49-F238E27FC236}">
                <a16:creationId xmlns:a16="http://schemas.microsoft.com/office/drawing/2014/main" id="{BE02036E-1907-4FB2-AB48-804B03AD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493" y="4567845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31">
            <a:extLst>
              <a:ext uri="{FF2B5EF4-FFF2-40B4-BE49-F238E27FC236}">
                <a16:creationId xmlns:a16="http://schemas.microsoft.com/office/drawing/2014/main" id="{C0968EE9-D497-4C5B-B2C9-59C16D47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8" y="4588026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93929CC-241B-4E39-9A1D-71A2A24859A2}"/>
              </a:ext>
            </a:extLst>
          </p:cNvPr>
          <p:cNvSpPr/>
          <p:nvPr/>
        </p:nvSpPr>
        <p:spPr>
          <a:xfrm>
            <a:off x="7298057" y="4998567"/>
            <a:ext cx="134363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122.248.192.71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3" name="TextBox 12">
            <a:extLst>
              <a:ext uri="{FF2B5EF4-FFF2-40B4-BE49-F238E27FC236}">
                <a16:creationId xmlns:a16="http://schemas.microsoft.com/office/drawing/2014/main" id="{E7CD1E9F-CAEA-4C62-9967-217D6A3CD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689" y="4988159"/>
            <a:ext cx="14033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12">
            <a:extLst>
              <a:ext uri="{FF2B5EF4-FFF2-40B4-BE49-F238E27FC236}">
                <a16:creationId xmlns:a16="http://schemas.microsoft.com/office/drawing/2014/main" id="{62A6F934-A849-4DCB-88BC-D9707A72F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145" y="4946502"/>
            <a:ext cx="14033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Igw-cb817bb1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27">
            <a:extLst>
              <a:ext uri="{FF2B5EF4-FFF2-40B4-BE49-F238E27FC236}">
                <a16:creationId xmlns:a16="http://schemas.microsoft.com/office/drawing/2014/main" id="{D8876A16-CD90-4D6D-A072-7BA58A3C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212" y="5003548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6" name="TextBox 27">
            <a:extLst>
              <a:ext uri="{FF2B5EF4-FFF2-40B4-BE49-F238E27FC236}">
                <a16:creationId xmlns:a16="http://schemas.microsoft.com/office/drawing/2014/main" id="{2FD97B8C-3A66-4D62-AF61-FCCF408B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572" y="4950787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63" name="Graphic 31">
            <a:extLst>
              <a:ext uri="{FF2B5EF4-FFF2-40B4-BE49-F238E27FC236}">
                <a16:creationId xmlns:a16="http://schemas.microsoft.com/office/drawing/2014/main" id="{751AB1B3-032D-4F97-992F-97176DE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7" y="4596836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9F64B5-2C1B-487E-B047-B00538D0739D}"/>
              </a:ext>
            </a:extLst>
          </p:cNvPr>
          <p:cNvCxnSpPr>
            <a:stCxn id="63" idx="1"/>
            <a:endCxn id="62" idx="3"/>
          </p:cNvCxnSpPr>
          <p:nvPr/>
        </p:nvCxnSpPr>
        <p:spPr>
          <a:xfrm flipH="1" flipV="1">
            <a:off x="2605570" y="4759225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ED070D-E9D6-4969-9BF6-4F383BC2DF82}"/>
              </a:ext>
            </a:extLst>
          </p:cNvPr>
          <p:cNvCxnSpPr>
            <a:stCxn id="63" idx="3"/>
            <a:endCxn id="56" idx="1"/>
          </p:cNvCxnSpPr>
          <p:nvPr/>
        </p:nvCxnSpPr>
        <p:spPr>
          <a:xfrm>
            <a:off x="3616602" y="4767089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61BEFF3-18FA-40DB-8BBB-9FD45F3C9758}"/>
              </a:ext>
            </a:extLst>
          </p:cNvPr>
          <p:cNvCxnSpPr>
            <a:stCxn id="56" idx="3"/>
          </p:cNvCxnSpPr>
          <p:nvPr/>
        </p:nvCxnSpPr>
        <p:spPr>
          <a:xfrm flipV="1">
            <a:off x="4297250" y="4268673"/>
            <a:ext cx="531966" cy="50194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6BD5564-4D01-4502-99DF-28C06ABCAC05}"/>
              </a:ext>
            </a:extLst>
          </p:cNvPr>
          <p:cNvCxnSpPr>
            <a:stCxn id="89" idx="1"/>
            <a:endCxn id="65" idx="3"/>
          </p:cNvCxnSpPr>
          <p:nvPr/>
        </p:nvCxnSpPr>
        <p:spPr>
          <a:xfrm rot="10800000">
            <a:off x="5299117" y="4259977"/>
            <a:ext cx="562897" cy="49066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4F7B45-8CE0-4101-8D9D-C33D55DE0595}"/>
              </a:ext>
            </a:extLst>
          </p:cNvPr>
          <p:cNvCxnSpPr>
            <a:stCxn id="89" idx="3"/>
            <a:endCxn id="91" idx="1"/>
          </p:cNvCxnSpPr>
          <p:nvPr/>
        </p:nvCxnSpPr>
        <p:spPr>
          <a:xfrm>
            <a:off x="6243013" y="4750637"/>
            <a:ext cx="317695" cy="7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D96AEB-7E54-41C2-BBD9-4C9B5DFB4980}"/>
              </a:ext>
            </a:extLst>
          </p:cNvPr>
          <p:cNvCxnSpPr>
            <a:stCxn id="91" idx="3"/>
            <a:endCxn id="90" idx="1"/>
          </p:cNvCxnSpPr>
          <p:nvPr/>
        </p:nvCxnSpPr>
        <p:spPr>
          <a:xfrm>
            <a:off x="6901213" y="4758279"/>
            <a:ext cx="872280" cy="3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C7DE775-77A9-46B2-AC8B-79521576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75093"/>
              </p:ext>
            </p:extLst>
          </p:nvPr>
        </p:nvGraphicFramePr>
        <p:xfrm>
          <a:off x="2605570" y="2345014"/>
          <a:ext cx="22750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3754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Translated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92.75.100.128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108.128.15.25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156373-C8A2-446B-BF8D-4B48A9354C3A}"/>
              </a:ext>
            </a:extLst>
          </p:cNvPr>
          <p:cNvSpPr/>
          <p:nvPr/>
        </p:nvSpPr>
        <p:spPr>
          <a:xfrm>
            <a:off x="2849259" y="2082241"/>
            <a:ext cx="1828058" cy="261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b="1" dirty="0">
                <a:solidFill>
                  <a:prstClr val="black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 NAT Table</a:t>
            </a:r>
            <a:endParaRPr lang="en-US" altLang="en-US" sz="900" b="1" dirty="0">
              <a:solidFill>
                <a:prstClr val="black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3C3B5B2-A918-4AF1-9B0E-F860CA93D3F8}"/>
              </a:ext>
            </a:extLst>
          </p:cNvPr>
          <p:cNvCxnSpPr>
            <a:stCxn id="103" idx="2"/>
            <a:endCxn id="74" idx="0"/>
          </p:cNvCxnSpPr>
          <p:nvPr/>
        </p:nvCxnSpPr>
        <p:spPr>
          <a:xfrm>
            <a:off x="2328281" y="5461493"/>
            <a:ext cx="5294" cy="5835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97910EE-26F9-4573-9237-E07CDDE20DD0}"/>
              </a:ext>
            </a:extLst>
          </p:cNvPr>
          <p:cNvCxnSpPr>
            <a:stCxn id="68" idx="2"/>
            <a:endCxn id="72" idx="0"/>
          </p:cNvCxnSpPr>
          <p:nvPr/>
        </p:nvCxnSpPr>
        <p:spPr>
          <a:xfrm>
            <a:off x="7965771" y="5464579"/>
            <a:ext cx="3532" cy="5643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0AD1B4-8B1A-44BD-8925-009BDE084BD9}"/>
              </a:ext>
            </a:extLst>
          </p:cNvPr>
          <p:cNvCxnSpPr/>
          <p:nvPr/>
        </p:nvCxnSpPr>
        <p:spPr>
          <a:xfrm flipH="1">
            <a:off x="4209364" y="2884356"/>
            <a:ext cx="351434" cy="16957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F7CC3EF-926B-469C-8F60-0F96DA95A2E2}"/>
              </a:ext>
            </a:extLst>
          </p:cNvPr>
          <p:cNvCxnSpPr/>
          <p:nvPr/>
        </p:nvCxnSpPr>
        <p:spPr>
          <a:xfrm>
            <a:off x="5467595" y="2881936"/>
            <a:ext cx="475089" cy="1698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E30CA-21E2-4924-A3AF-750450709BC5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071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8C2374C-EC9E-43D8-A698-8EB9D509E7B4}"/>
              </a:ext>
            </a:extLst>
          </p:cNvPr>
          <p:cNvSpPr/>
          <p:nvPr/>
        </p:nvSpPr>
        <p:spPr>
          <a:xfrm>
            <a:off x="8422362" y="2503147"/>
            <a:ext cx="1502322" cy="514985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4FD902-8F3F-4631-B2F9-428B45C4F303}"/>
              </a:ext>
            </a:extLst>
          </p:cNvPr>
          <p:cNvSpPr/>
          <p:nvPr/>
        </p:nvSpPr>
        <p:spPr>
          <a:xfrm>
            <a:off x="3516764" y="5913968"/>
            <a:ext cx="1127885" cy="779544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340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경로지정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LPM : Longest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Prefix Match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00" name="Rectangle 6">
            <a:extLst>
              <a:ext uri="{FF2B5EF4-FFF2-40B4-BE49-F238E27FC236}">
                <a16:creationId xmlns:a16="http://schemas.microsoft.com/office/drawing/2014/main" id="{67349FF4-AF12-4426-A3E3-532179611891}"/>
              </a:ext>
            </a:extLst>
          </p:cNvPr>
          <p:cNvSpPr/>
          <p:nvPr/>
        </p:nvSpPr>
        <p:spPr>
          <a:xfrm>
            <a:off x="2861825" y="5010696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16">
            <a:extLst>
              <a:ext uri="{FF2B5EF4-FFF2-40B4-BE49-F238E27FC236}">
                <a16:creationId xmlns:a16="http://schemas.microsoft.com/office/drawing/2014/main" id="{D357BDF4-F0C9-4B51-ADCA-6AB6DC17D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801" y="5010195"/>
            <a:ext cx="304341" cy="304341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365733-A279-4B65-9BF3-EF8D6A134434}"/>
              </a:ext>
            </a:extLst>
          </p:cNvPr>
          <p:cNvSpPr/>
          <p:nvPr/>
        </p:nvSpPr>
        <p:spPr>
          <a:xfrm>
            <a:off x="3170522" y="5023198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VPC-2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047B4A2C-30E9-4C9A-A946-A00C00FBCC35}"/>
              </a:ext>
            </a:extLst>
          </p:cNvPr>
          <p:cNvSpPr/>
          <p:nvPr/>
        </p:nvSpPr>
        <p:spPr>
          <a:xfrm>
            <a:off x="3280026" y="5602982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30C36B1-9A20-4EAD-86BC-DD159AE39D82}"/>
              </a:ext>
            </a:extLst>
          </p:cNvPr>
          <p:cNvSpPr/>
          <p:nvPr/>
        </p:nvSpPr>
        <p:spPr>
          <a:xfrm>
            <a:off x="3455798" y="558559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E0F160-5659-4ABC-89E8-D95B9B421E23}"/>
              </a:ext>
            </a:extLst>
          </p:cNvPr>
          <p:cNvSpPr/>
          <p:nvPr/>
        </p:nvSpPr>
        <p:spPr>
          <a:xfrm>
            <a:off x="3326696" y="4812912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098408-1DD5-4628-9A0A-9AAD287CCC6E}"/>
              </a:ext>
            </a:extLst>
          </p:cNvPr>
          <p:cNvSpPr/>
          <p:nvPr/>
        </p:nvSpPr>
        <p:spPr>
          <a:xfrm>
            <a:off x="3455798" y="5419363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ED13BE-65AA-4B41-AF71-7ED9540CD6BE}"/>
              </a:ext>
            </a:extLst>
          </p:cNvPr>
          <p:cNvSpPr/>
          <p:nvPr/>
        </p:nvSpPr>
        <p:spPr>
          <a:xfrm>
            <a:off x="3627917" y="6447291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65" name="Graphic 12">
            <a:extLst>
              <a:ext uri="{FF2B5EF4-FFF2-40B4-BE49-F238E27FC236}">
                <a16:creationId xmlns:a16="http://schemas.microsoft.com/office/drawing/2014/main" id="{DAC707C7-E85A-433D-A50B-24DEE87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53" y="3038099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9">
            <a:extLst>
              <a:ext uri="{FF2B5EF4-FFF2-40B4-BE49-F238E27FC236}">
                <a16:creationId xmlns:a16="http://schemas.microsoft.com/office/drawing/2014/main" id="{6411BA2D-EDC3-4D01-B54C-5AAAF904B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344726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62" name="Graphic 60">
            <a:extLst>
              <a:ext uri="{FF2B5EF4-FFF2-40B4-BE49-F238E27FC236}">
                <a16:creationId xmlns:a16="http://schemas.microsoft.com/office/drawing/2014/main" id="{452363C4-DE4A-4A00-A59F-B74A14C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6" y="6013568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7">
            <a:extLst>
              <a:ext uri="{FF2B5EF4-FFF2-40B4-BE49-F238E27FC236}">
                <a16:creationId xmlns:a16="http://schemas.microsoft.com/office/drawing/2014/main" id="{D8876A16-CD90-4D6D-A072-7BA58A3C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728" y="6377300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63" name="Graphic 31">
            <a:extLst>
              <a:ext uri="{FF2B5EF4-FFF2-40B4-BE49-F238E27FC236}">
                <a16:creationId xmlns:a16="http://schemas.microsoft.com/office/drawing/2014/main" id="{751AB1B3-032D-4F97-992F-97176DE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05" y="6045560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9F64B5-2C1B-487E-B047-B00538D0739D}"/>
              </a:ext>
            </a:extLst>
          </p:cNvPr>
          <p:cNvCxnSpPr>
            <a:stCxn id="63" idx="1"/>
            <a:endCxn id="62" idx="3"/>
          </p:cNvCxnSpPr>
          <p:nvPr/>
        </p:nvCxnSpPr>
        <p:spPr>
          <a:xfrm flipH="1" flipV="1">
            <a:off x="4304178" y="6207949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6">
            <a:extLst>
              <a:ext uri="{FF2B5EF4-FFF2-40B4-BE49-F238E27FC236}">
                <a16:creationId xmlns:a16="http://schemas.microsoft.com/office/drawing/2014/main" id="{D4EB8535-08B6-4C4D-B7FA-E7F028E61E0B}"/>
              </a:ext>
            </a:extLst>
          </p:cNvPr>
          <p:cNvSpPr/>
          <p:nvPr/>
        </p:nvSpPr>
        <p:spPr>
          <a:xfrm>
            <a:off x="2869733" y="2397549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16">
            <a:extLst>
              <a:ext uri="{FF2B5EF4-FFF2-40B4-BE49-F238E27FC236}">
                <a16:creationId xmlns:a16="http://schemas.microsoft.com/office/drawing/2014/main" id="{EAD396F2-7BF8-4E7A-B5BA-876940B5A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709" y="2397048"/>
            <a:ext cx="304341" cy="30434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5F5E07-D7EB-4B01-BE5D-ABEB8097591C}"/>
              </a:ext>
            </a:extLst>
          </p:cNvPr>
          <p:cNvSpPr/>
          <p:nvPr/>
        </p:nvSpPr>
        <p:spPr>
          <a:xfrm>
            <a:off x="3178430" y="2410051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655444D7-5C2A-4378-B4A0-1C2CE3604F21}"/>
              </a:ext>
            </a:extLst>
          </p:cNvPr>
          <p:cNvSpPr/>
          <p:nvPr/>
        </p:nvSpPr>
        <p:spPr>
          <a:xfrm>
            <a:off x="3287934" y="2989835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ED50F1F4-BF42-4CE9-8AA9-431E52F99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7934" y="2989835"/>
            <a:ext cx="228830" cy="22883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CD571B-8695-4065-96C0-34E46909F7A0}"/>
              </a:ext>
            </a:extLst>
          </p:cNvPr>
          <p:cNvSpPr/>
          <p:nvPr/>
        </p:nvSpPr>
        <p:spPr>
          <a:xfrm>
            <a:off x="3463706" y="2972444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31FB16-FE41-4968-AA2F-CAE6D5B7168D}"/>
              </a:ext>
            </a:extLst>
          </p:cNvPr>
          <p:cNvSpPr/>
          <p:nvPr/>
        </p:nvSpPr>
        <p:spPr>
          <a:xfrm>
            <a:off x="3321488" y="2222843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A1F3C-EB75-48E6-9ABF-E80D9F4CD952}"/>
              </a:ext>
            </a:extLst>
          </p:cNvPr>
          <p:cNvSpPr/>
          <p:nvPr/>
        </p:nvSpPr>
        <p:spPr>
          <a:xfrm>
            <a:off x="3463706" y="2806216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C4BDA4-D26F-452B-AA5B-15DF1167C4CD}"/>
              </a:ext>
            </a:extLst>
          </p:cNvPr>
          <p:cNvSpPr/>
          <p:nvPr/>
        </p:nvSpPr>
        <p:spPr>
          <a:xfrm>
            <a:off x="3497163" y="3834144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79" name="Graphic 10">
            <a:extLst>
              <a:ext uri="{FF2B5EF4-FFF2-40B4-BE49-F238E27FC236}">
                <a16:creationId xmlns:a16="http://schemas.microsoft.com/office/drawing/2014/main" id="{65AC2C1B-4EE8-4D60-809A-7E00E99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66" y="3415696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0" name="Graphic 60">
            <a:extLst>
              <a:ext uri="{FF2B5EF4-FFF2-40B4-BE49-F238E27FC236}">
                <a16:creationId xmlns:a16="http://schemas.microsoft.com/office/drawing/2014/main" id="{8E3C02A8-C418-4F05-8588-8C348060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24" y="3400421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7">
            <a:extLst>
              <a:ext uri="{FF2B5EF4-FFF2-40B4-BE49-F238E27FC236}">
                <a16:creationId xmlns:a16="http://schemas.microsoft.com/office/drawing/2014/main" id="{D3EA4B26-0C74-43A5-8382-FDF63C0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503" y="3215342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86" name="Graphic 31">
            <a:extLst>
              <a:ext uri="{FF2B5EF4-FFF2-40B4-BE49-F238E27FC236}">
                <a16:creationId xmlns:a16="http://schemas.microsoft.com/office/drawing/2014/main" id="{69FCEEB5-4635-44CB-8604-7D01B4EC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13" y="3432413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55C7EED-2A49-44F4-9CA9-82E8453E9273}"/>
              </a:ext>
            </a:extLst>
          </p:cNvPr>
          <p:cNvCxnSpPr>
            <a:stCxn id="86" idx="1"/>
            <a:endCxn id="80" idx="3"/>
          </p:cNvCxnSpPr>
          <p:nvPr/>
        </p:nvCxnSpPr>
        <p:spPr>
          <a:xfrm flipH="1" flipV="1">
            <a:off x="4312086" y="3594802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E4CE467-F27F-46BA-957F-2C5A64D11428}"/>
              </a:ext>
            </a:extLst>
          </p:cNvPr>
          <p:cNvCxnSpPr>
            <a:stCxn id="86" idx="3"/>
            <a:endCxn id="79" idx="1"/>
          </p:cNvCxnSpPr>
          <p:nvPr/>
        </p:nvCxnSpPr>
        <p:spPr>
          <a:xfrm>
            <a:off x="5323118" y="3602666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21">
            <a:extLst>
              <a:ext uri="{FF2B5EF4-FFF2-40B4-BE49-F238E27FC236}">
                <a16:creationId xmlns:a16="http://schemas.microsoft.com/office/drawing/2014/main" id="{735305D3-3AC9-448D-9365-96937F5BA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4900" y="5602982"/>
            <a:ext cx="228830" cy="228830"/>
          </a:xfrm>
          <a:prstGeom prst="rect">
            <a:avLst/>
          </a:prstGeom>
        </p:spPr>
      </p:pic>
      <p:sp>
        <p:nvSpPr>
          <p:cNvPr id="107" name="TextBox 22">
            <a:extLst>
              <a:ext uri="{FF2B5EF4-FFF2-40B4-BE49-F238E27FC236}">
                <a16:creationId xmlns:a16="http://schemas.microsoft.com/office/drawing/2014/main" id="{DF316232-8ED2-4793-AE3F-45ACE4F4F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4961828"/>
            <a:ext cx="1234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connection</a:t>
            </a:r>
          </a:p>
        </p:txBody>
      </p:sp>
      <p:pic>
        <p:nvPicPr>
          <p:cNvPr id="108" name="Graphic 45">
            <a:extLst>
              <a:ext uri="{FF2B5EF4-FFF2-40B4-BE49-F238E27FC236}">
                <a16:creationId xmlns:a16="http://schemas.microsoft.com/office/drawing/2014/main" id="{533A7458-BB8F-4043-A83B-55FBED13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5046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2">
            <a:extLst>
              <a:ext uri="{FF2B5EF4-FFF2-40B4-BE49-F238E27FC236}">
                <a16:creationId xmlns:a16="http://schemas.microsoft.com/office/drawing/2014/main" id="{761D611E-55AA-4913-835F-71DBD99D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370" y="3807053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2">
            <a:extLst>
              <a:ext uri="{FF2B5EF4-FFF2-40B4-BE49-F238E27FC236}">
                <a16:creationId xmlns:a16="http://schemas.microsoft.com/office/drawing/2014/main" id="{CB8A61EA-F875-4718-91B1-99595ADE4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839" y="4255484"/>
            <a:ext cx="1073150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F9B11A7-7184-4A8D-98D6-0D6460F8CACC}"/>
              </a:ext>
            </a:extLst>
          </p:cNvPr>
          <p:cNvCxnSpPr>
            <a:stCxn id="86" idx="2"/>
          </p:cNvCxnSpPr>
          <p:nvPr/>
        </p:nvCxnSpPr>
        <p:spPr>
          <a:xfrm rot="16200000" flipH="1">
            <a:off x="5601781" y="3324003"/>
            <a:ext cx="826289" cy="1724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521638E-E137-4E73-B94E-8C649D248F41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5414753" y="4583329"/>
            <a:ext cx="1192437" cy="17320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22">
            <a:extLst>
              <a:ext uri="{FF2B5EF4-FFF2-40B4-BE49-F238E27FC236}">
                <a16:creationId xmlns:a16="http://schemas.microsoft.com/office/drawing/2014/main" id="{2A5396DC-BD77-404A-AB72-852BD28CA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33" y="4335883"/>
            <a:ext cx="2186812" cy="75604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10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connection : </a:t>
            </a: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두 </a:t>
            </a:r>
            <a:r>
              <a:rPr lang="en-US" altLang="ko-KR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만의 전용 통신 통로</a:t>
            </a:r>
            <a:endParaRPr lang="en-US" altLang="ko-KR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계정과 </a:t>
            </a:r>
            <a:r>
              <a:rPr lang="ko-KR" altLang="en-US" sz="10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리전과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무관하게 연결 가능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81A80FD-30B6-40B2-A85A-286DD5D0BF93}"/>
              </a:ext>
            </a:extLst>
          </p:cNvPr>
          <p:cNvCxnSpPr>
            <a:stCxn id="79" idx="3"/>
            <a:endCxn id="65" idx="1"/>
          </p:cNvCxnSpPr>
          <p:nvPr/>
        </p:nvCxnSpPr>
        <p:spPr>
          <a:xfrm flipV="1">
            <a:off x="6003766" y="3273049"/>
            <a:ext cx="806087" cy="3331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31">
            <a:extLst>
              <a:ext uri="{FF2B5EF4-FFF2-40B4-BE49-F238E27FC236}">
                <a16:creationId xmlns:a16="http://schemas.microsoft.com/office/drawing/2014/main" id="{9D10A0A3-B37C-4CC0-A99D-80B57A82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327" y="3090721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6">
            <a:extLst>
              <a:ext uri="{FF2B5EF4-FFF2-40B4-BE49-F238E27FC236}">
                <a16:creationId xmlns:a16="http://schemas.microsoft.com/office/drawing/2014/main" id="{A0B2F098-A5F5-45C7-9FE7-1B5762795962}"/>
              </a:ext>
            </a:extLst>
          </p:cNvPr>
          <p:cNvSpPr/>
          <p:nvPr/>
        </p:nvSpPr>
        <p:spPr>
          <a:xfrm>
            <a:off x="7670057" y="2430147"/>
            <a:ext cx="2357163" cy="15866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Graphic 24">
            <a:extLst>
              <a:ext uri="{FF2B5EF4-FFF2-40B4-BE49-F238E27FC236}">
                <a16:creationId xmlns:a16="http://schemas.microsoft.com/office/drawing/2014/main" id="{63FB8E26-D599-441B-8E97-12FD9F0B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2609069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24">
            <a:extLst>
              <a:ext uri="{FF2B5EF4-FFF2-40B4-BE49-F238E27FC236}">
                <a16:creationId xmlns:a16="http://schemas.microsoft.com/office/drawing/2014/main" id="{E444D5CA-D0AA-4B4C-AB69-0F7CE70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3072474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24">
            <a:extLst>
              <a:ext uri="{FF2B5EF4-FFF2-40B4-BE49-F238E27FC236}">
                <a16:creationId xmlns:a16="http://schemas.microsoft.com/office/drawing/2014/main" id="{70B13132-7EA6-4A3D-A9D9-A77087856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3545977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D39D15-39A5-43CB-BED1-E8AEFA170029}"/>
              </a:ext>
            </a:extLst>
          </p:cNvPr>
          <p:cNvSpPr/>
          <p:nvPr/>
        </p:nvSpPr>
        <p:spPr>
          <a:xfrm>
            <a:off x="8215330" y="2255520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2B965D1-5D54-4A19-91F7-314E70BE9DA9}"/>
              </a:ext>
            </a:extLst>
          </p:cNvPr>
          <p:cNvSpPr/>
          <p:nvPr/>
        </p:nvSpPr>
        <p:spPr>
          <a:xfrm>
            <a:off x="8848638" y="2635616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D4D1F1E-37D8-4804-A580-AA12868E7722}"/>
              </a:ext>
            </a:extLst>
          </p:cNvPr>
          <p:cNvSpPr/>
          <p:nvPr/>
        </p:nvSpPr>
        <p:spPr>
          <a:xfrm>
            <a:off x="8863761" y="3122511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13.246.100.44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075C13-F8F3-49E8-8763-161513F728F2}"/>
              </a:ext>
            </a:extLst>
          </p:cNvPr>
          <p:cNvSpPr/>
          <p:nvPr/>
        </p:nvSpPr>
        <p:spPr>
          <a:xfrm>
            <a:off x="8874307" y="3595914"/>
            <a:ext cx="10663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13.246.100.173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DC4C9F-5704-4FDB-8082-5867B473974F}"/>
              </a:ext>
            </a:extLst>
          </p:cNvPr>
          <p:cNvCxnSpPr>
            <a:stCxn id="65" idx="3"/>
            <a:endCxn id="112" idx="1"/>
          </p:cNvCxnSpPr>
          <p:nvPr/>
        </p:nvCxnSpPr>
        <p:spPr>
          <a:xfrm flipV="1">
            <a:off x="7279753" y="3260974"/>
            <a:ext cx="658574" cy="1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1D73D8F-5C64-4787-A54E-1487405F5925}"/>
              </a:ext>
            </a:extLst>
          </p:cNvPr>
          <p:cNvCxnSpPr>
            <a:stCxn id="112" idx="0"/>
            <a:endCxn id="114" idx="1"/>
          </p:cNvCxnSpPr>
          <p:nvPr/>
        </p:nvCxnSpPr>
        <p:spPr>
          <a:xfrm rot="5400000" flipH="1" flipV="1">
            <a:off x="8155532" y="2752289"/>
            <a:ext cx="291481" cy="38538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85C5249-F918-42F7-96BF-F97062222157}"/>
              </a:ext>
            </a:extLst>
          </p:cNvPr>
          <p:cNvCxnSpPr>
            <a:stCxn id="112" idx="2"/>
            <a:endCxn id="116" idx="1"/>
          </p:cNvCxnSpPr>
          <p:nvPr/>
        </p:nvCxnSpPr>
        <p:spPr>
          <a:xfrm rot="16200000" flipH="1">
            <a:off x="8148811" y="3390994"/>
            <a:ext cx="304922" cy="3853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C0A08B5-E193-436B-9B90-DC977FC6F8D5}"/>
              </a:ext>
            </a:extLst>
          </p:cNvPr>
          <p:cNvCxnSpPr>
            <a:stCxn id="112" idx="3"/>
            <a:endCxn id="115" idx="1"/>
          </p:cNvCxnSpPr>
          <p:nvPr/>
        </p:nvCxnSpPr>
        <p:spPr>
          <a:xfrm>
            <a:off x="8278832" y="3260974"/>
            <a:ext cx="215133" cy="16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">
            <a:extLst>
              <a:ext uri="{FF2B5EF4-FFF2-40B4-BE49-F238E27FC236}">
                <a16:creationId xmlns:a16="http://schemas.microsoft.com/office/drawing/2014/main" id="{79F62A56-9AC8-4F74-8429-9C5A4A1BC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8" y="2853409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9149CAE1-D62C-43DC-9034-DF1B0F213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72583"/>
              </p:ext>
            </p:extLst>
          </p:nvPr>
        </p:nvGraphicFramePr>
        <p:xfrm>
          <a:off x="179789" y="3071411"/>
          <a:ext cx="2461292" cy="109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13.246.100.0/24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13.246.100.25/32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9296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208DC9-EA2E-4E60-9C05-EDD7CFBD4BDC}"/>
              </a:ext>
            </a:extLst>
          </p:cNvPr>
          <p:cNvSpPr/>
          <p:nvPr/>
        </p:nvSpPr>
        <p:spPr>
          <a:xfrm>
            <a:off x="169741" y="3602666"/>
            <a:ext cx="2461292" cy="5686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575E78A-E995-49A5-B9B0-B07ECE7A6DD6}"/>
              </a:ext>
            </a:extLst>
          </p:cNvPr>
          <p:cNvCxnSpPr/>
          <p:nvPr/>
        </p:nvCxnSpPr>
        <p:spPr>
          <a:xfrm>
            <a:off x="2641081" y="3368732"/>
            <a:ext cx="6468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">
            <a:extLst>
              <a:ext uri="{FF2B5EF4-FFF2-40B4-BE49-F238E27FC236}">
                <a16:creationId xmlns:a16="http://schemas.microsoft.com/office/drawing/2014/main" id="{6F014F5E-5122-4D4D-9BED-B02F045DA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042" y="549726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4F4EECE8-2DFF-4E86-B806-BCAD73A03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838077"/>
              </p:ext>
            </p:extLst>
          </p:nvPr>
        </p:nvGraphicFramePr>
        <p:xfrm>
          <a:off x="190308" y="5715262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13.246.0.0/16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92.75.100.128/32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A0BAAB8-0B43-4843-AF10-DF0DA3EBC1C2}"/>
              </a:ext>
            </a:extLst>
          </p:cNvPr>
          <p:cNvSpPr/>
          <p:nvPr/>
        </p:nvSpPr>
        <p:spPr>
          <a:xfrm>
            <a:off x="6081667" y="5469634"/>
            <a:ext cx="4493733" cy="1253884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2"/>
                </a:solidFill>
              </a:rPr>
              <a:t>VPC-1</a:t>
            </a:r>
            <a:r>
              <a:rPr lang="ko-KR" altLang="en-US" sz="1100" dirty="0">
                <a:solidFill>
                  <a:schemeClr val="tx2"/>
                </a:solidFill>
              </a:rPr>
              <a:t>의</a:t>
            </a:r>
            <a:r>
              <a:rPr lang="en-US" altLang="ko-KR" sz="1100" dirty="0">
                <a:solidFill>
                  <a:schemeClr val="tx2"/>
                </a:solidFill>
              </a:rPr>
              <a:t> </a:t>
            </a:r>
            <a:r>
              <a:rPr lang="ko-KR" altLang="en-US" sz="1100" dirty="0" err="1">
                <a:solidFill>
                  <a:schemeClr val="tx2"/>
                </a:solidFill>
              </a:rPr>
              <a:t>인스탄스</a:t>
            </a:r>
            <a:r>
              <a:rPr lang="en-US" altLang="ko-KR" sz="1100" dirty="0">
                <a:solidFill>
                  <a:schemeClr val="tx2"/>
                </a:solidFill>
              </a:rPr>
              <a:t>(92.75.100.128)</a:t>
            </a:r>
            <a:r>
              <a:rPr lang="ko-KR" altLang="en-US" sz="1100" dirty="0">
                <a:solidFill>
                  <a:schemeClr val="tx2"/>
                </a:solidFill>
              </a:rPr>
              <a:t>가 접속하려는 </a:t>
            </a:r>
            <a:r>
              <a:rPr lang="en-US" altLang="ko-KR" sz="1100" dirty="0">
                <a:solidFill>
                  <a:srgbClr val="FF0000"/>
                </a:solidFill>
              </a:rPr>
              <a:t>13.246.100.25</a:t>
            </a:r>
            <a:r>
              <a:rPr lang="ko-KR" altLang="en-US" sz="1100" dirty="0">
                <a:solidFill>
                  <a:schemeClr val="tx2"/>
                </a:solidFill>
              </a:rPr>
              <a:t>은</a:t>
            </a:r>
            <a:r>
              <a:rPr lang="en-US" altLang="ko-KR" sz="1100" dirty="0">
                <a:solidFill>
                  <a:schemeClr val="tx2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 인터넷과 </a:t>
            </a:r>
            <a:r>
              <a:rPr lang="en-US" altLang="ko-KR" sz="1100" dirty="0">
                <a:solidFill>
                  <a:srgbClr val="FF0000"/>
                </a:solidFill>
              </a:rPr>
              <a:t>VPC-2</a:t>
            </a:r>
            <a:r>
              <a:rPr lang="ko-KR" altLang="en-US" sz="1100" dirty="0">
                <a:solidFill>
                  <a:srgbClr val="FF0000"/>
                </a:solidFill>
              </a:rPr>
              <a:t>에 모두 존재하는 상황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 </a:t>
            </a:r>
            <a:r>
              <a:rPr lang="en-US" altLang="ko-KR" sz="1100" dirty="0">
                <a:solidFill>
                  <a:schemeClr val="tx2"/>
                </a:solidFill>
              </a:rPr>
              <a:t>VPC-1</a:t>
            </a:r>
            <a:r>
              <a:rPr lang="ko-KR" altLang="en-US" sz="1100" dirty="0">
                <a:solidFill>
                  <a:schemeClr val="tx2"/>
                </a:solidFill>
              </a:rPr>
              <a:t>의 </a:t>
            </a:r>
            <a:r>
              <a:rPr lang="en-US" altLang="ko-KR" sz="1100" dirty="0">
                <a:solidFill>
                  <a:schemeClr val="tx2"/>
                </a:solidFill>
              </a:rPr>
              <a:t>Subnet-1</a:t>
            </a:r>
            <a:r>
              <a:rPr lang="ko-KR" altLang="en-US" sz="1100" dirty="0">
                <a:solidFill>
                  <a:schemeClr val="tx2"/>
                </a:solidFill>
              </a:rPr>
              <a:t>은 </a:t>
            </a:r>
            <a:r>
              <a:rPr lang="en-US" altLang="ko-KR" sz="1100" dirty="0">
                <a:solidFill>
                  <a:schemeClr val="tx2"/>
                </a:solidFill>
              </a:rPr>
              <a:t>CIDR</a:t>
            </a:r>
            <a:r>
              <a:rPr lang="ko-KR" altLang="en-US" sz="1100" dirty="0">
                <a:solidFill>
                  <a:schemeClr val="tx2"/>
                </a:solidFill>
              </a:rPr>
              <a:t>가 중첩된 </a:t>
            </a:r>
            <a:r>
              <a:rPr lang="en-US" altLang="ko-KR" sz="1100" dirty="0">
                <a:solidFill>
                  <a:schemeClr val="tx2"/>
                </a:solidFill>
              </a:rPr>
              <a:t>2</a:t>
            </a:r>
            <a:r>
              <a:rPr lang="ko-KR" altLang="en-US" sz="1100" dirty="0">
                <a:solidFill>
                  <a:schemeClr val="tx2"/>
                </a:solidFill>
              </a:rPr>
              <a:t>개의 라우팅이 존재 </a:t>
            </a:r>
            <a:r>
              <a:rPr lang="en-US" altLang="ko-KR" sz="1100" dirty="0">
                <a:solidFill>
                  <a:schemeClr val="tx2"/>
                </a:solidFill>
              </a:rPr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13.246.100.0/24, 13.246.100.25/32)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38" name="폭발: 14pt 37">
            <a:extLst>
              <a:ext uri="{FF2B5EF4-FFF2-40B4-BE49-F238E27FC236}">
                <a16:creationId xmlns:a16="http://schemas.microsoft.com/office/drawing/2014/main" id="{67AA3DA8-0395-4100-97DF-BFBCDE757857}"/>
              </a:ext>
            </a:extLst>
          </p:cNvPr>
          <p:cNvSpPr/>
          <p:nvPr/>
        </p:nvSpPr>
        <p:spPr>
          <a:xfrm>
            <a:off x="6294432" y="6602534"/>
            <a:ext cx="470175" cy="36004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22">
            <a:extLst>
              <a:ext uri="{FF2B5EF4-FFF2-40B4-BE49-F238E27FC236}">
                <a16:creationId xmlns:a16="http://schemas.microsoft.com/office/drawing/2014/main" id="{9C01E0A0-601D-4660-8E3B-359939963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048" y="6530683"/>
            <a:ext cx="2982563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트래픽은 어느 라우팅을 선택할까</a:t>
            </a:r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?</a:t>
            </a: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endParaRPr lang="en-US" altLang="en-US" sz="14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94F9A87-23C3-4A0D-BC5E-92357622A6D8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2651600" y="6125064"/>
            <a:ext cx="6363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488477-EA19-4FE1-97AE-4632226A8568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17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34003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경로지정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LPM : Longest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Prefix Match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신규 라우팅 등록 절차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55" name="Rectangle 6">
            <a:extLst>
              <a:ext uri="{FF2B5EF4-FFF2-40B4-BE49-F238E27FC236}">
                <a16:creationId xmlns:a16="http://schemas.microsoft.com/office/drawing/2014/main" id="{D4EB8535-08B6-4C4D-B7FA-E7F028E61E0B}"/>
              </a:ext>
            </a:extLst>
          </p:cNvPr>
          <p:cNvSpPr/>
          <p:nvPr/>
        </p:nvSpPr>
        <p:spPr>
          <a:xfrm>
            <a:off x="662992" y="2914138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16">
            <a:extLst>
              <a:ext uri="{FF2B5EF4-FFF2-40B4-BE49-F238E27FC236}">
                <a16:creationId xmlns:a16="http://schemas.microsoft.com/office/drawing/2014/main" id="{EAD396F2-7BF8-4E7A-B5BA-876940B5A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8" y="2913637"/>
            <a:ext cx="304341" cy="30434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5F5E07-D7EB-4B01-BE5D-ABEB8097591C}"/>
              </a:ext>
            </a:extLst>
          </p:cNvPr>
          <p:cNvSpPr/>
          <p:nvPr/>
        </p:nvSpPr>
        <p:spPr>
          <a:xfrm>
            <a:off x="971689" y="2926640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655444D7-5C2A-4378-B4A0-1C2CE3604F21}"/>
              </a:ext>
            </a:extLst>
          </p:cNvPr>
          <p:cNvSpPr/>
          <p:nvPr/>
        </p:nvSpPr>
        <p:spPr>
          <a:xfrm>
            <a:off x="1081193" y="3506424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ED50F1F4-BF42-4CE9-8AA9-431E52F9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93" y="3506424"/>
            <a:ext cx="228830" cy="22883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CD571B-8695-4065-96C0-34E46909F7A0}"/>
              </a:ext>
            </a:extLst>
          </p:cNvPr>
          <p:cNvSpPr/>
          <p:nvPr/>
        </p:nvSpPr>
        <p:spPr>
          <a:xfrm>
            <a:off x="1256965" y="3489033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31FB16-FE41-4968-AA2F-CAE6D5B7168D}"/>
              </a:ext>
            </a:extLst>
          </p:cNvPr>
          <p:cNvSpPr/>
          <p:nvPr/>
        </p:nvSpPr>
        <p:spPr>
          <a:xfrm>
            <a:off x="1114747" y="2739432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A1F3C-EB75-48E6-9ABF-E80D9F4CD952}"/>
              </a:ext>
            </a:extLst>
          </p:cNvPr>
          <p:cNvSpPr/>
          <p:nvPr/>
        </p:nvSpPr>
        <p:spPr>
          <a:xfrm>
            <a:off x="1256965" y="3322805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C4BDA4-D26F-452B-AA5B-15DF1167C4CD}"/>
              </a:ext>
            </a:extLst>
          </p:cNvPr>
          <p:cNvSpPr/>
          <p:nvPr/>
        </p:nvSpPr>
        <p:spPr>
          <a:xfrm>
            <a:off x="1290422" y="4350733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79" name="Graphic 10">
            <a:extLst>
              <a:ext uri="{FF2B5EF4-FFF2-40B4-BE49-F238E27FC236}">
                <a16:creationId xmlns:a16="http://schemas.microsoft.com/office/drawing/2014/main" id="{65AC2C1B-4EE8-4D60-809A-7E00E99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25" y="3932285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0" name="Graphic 60">
            <a:extLst>
              <a:ext uri="{FF2B5EF4-FFF2-40B4-BE49-F238E27FC236}">
                <a16:creationId xmlns:a16="http://schemas.microsoft.com/office/drawing/2014/main" id="{8E3C02A8-C418-4F05-8588-8C348060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83" y="3917010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7">
            <a:extLst>
              <a:ext uri="{FF2B5EF4-FFF2-40B4-BE49-F238E27FC236}">
                <a16:creationId xmlns:a16="http://schemas.microsoft.com/office/drawing/2014/main" id="{D3EA4B26-0C74-43A5-8382-FDF63C0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762" y="3731931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86" name="Graphic 31">
            <a:extLst>
              <a:ext uri="{FF2B5EF4-FFF2-40B4-BE49-F238E27FC236}">
                <a16:creationId xmlns:a16="http://schemas.microsoft.com/office/drawing/2014/main" id="{69FCEEB5-4635-44CB-8604-7D01B4EC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72" y="3949002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55C7EED-2A49-44F4-9CA9-82E8453E9273}"/>
              </a:ext>
            </a:extLst>
          </p:cNvPr>
          <p:cNvCxnSpPr>
            <a:stCxn id="86" idx="1"/>
            <a:endCxn id="80" idx="3"/>
          </p:cNvCxnSpPr>
          <p:nvPr/>
        </p:nvCxnSpPr>
        <p:spPr>
          <a:xfrm flipH="1" flipV="1">
            <a:off x="2105345" y="4111391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E4CE467-F27F-46BA-957F-2C5A64D11428}"/>
              </a:ext>
            </a:extLst>
          </p:cNvPr>
          <p:cNvCxnSpPr>
            <a:stCxn id="86" idx="3"/>
            <a:endCxn id="79" idx="1"/>
          </p:cNvCxnSpPr>
          <p:nvPr/>
        </p:nvCxnSpPr>
        <p:spPr>
          <a:xfrm>
            <a:off x="3116377" y="4119255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2">
            <a:extLst>
              <a:ext uri="{FF2B5EF4-FFF2-40B4-BE49-F238E27FC236}">
                <a16:creationId xmlns:a16="http://schemas.microsoft.com/office/drawing/2014/main" id="{761D611E-55AA-4913-835F-71DBD99D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29" y="4323642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">
            <a:extLst>
              <a:ext uri="{FF2B5EF4-FFF2-40B4-BE49-F238E27FC236}">
                <a16:creationId xmlns:a16="http://schemas.microsoft.com/office/drawing/2014/main" id="{79F62A56-9AC8-4F74-8429-9C5A4A1BC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176" y="2694063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9149CAE1-D62C-43DC-9034-DF1B0F213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92555"/>
              </p:ext>
            </p:extLst>
          </p:nvPr>
        </p:nvGraphicFramePr>
        <p:xfrm>
          <a:off x="4610857" y="2912065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72" name="TextBox 12">
            <a:extLst>
              <a:ext uri="{FF2B5EF4-FFF2-40B4-BE49-F238E27FC236}">
                <a16:creationId xmlns:a16="http://schemas.microsoft.com/office/drawing/2014/main" id="{A4ABCC47-B2E8-4145-B5E8-CE86CEDAC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133" y="2628503"/>
            <a:ext cx="21304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사용자 신규 라우팅 등록 요청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AC24FF35-230B-4FAC-AEE1-E23AC9A5E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4386"/>
              </p:ext>
            </p:extLst>
          </p:nvPr>
        </p:nvGraphicFramePr>
        <p:xfrm>
          <a:off x="7773076" y="2882419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" name="십자형 1">
            <a:extLst>
              <a:ext uri="{FF2B5EF4-FFF2-40B4-BE49-F238E27FC236}">
                <a16:creationId xmlns:a16="http://schemas.microsoft.com/office/drawing/2014/main" id="{709CDE52-8A80-4D05-8C98-451EB6A1EAB6}"/>
              </a:ext>
            </a:extLst>
          </p:cNvPr>
          <p:cNvSpPr/>
          <p:nvPr/>
        </p:nvSpPr>
        <p:spPr>
          <a:xfrm>
            <a:off x="7233830" y="3002130"/>
            <a:ext cx="357297" cy="359212"/>
          </a:xfrm>
          <a:prstGeom prst="plus">
            <a:avLst>
              <a:gd name="adj" fmla="val 41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id="{00C3BC4E-A897-4FFF-B4B7-D18AF00C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820" y="3701397"/>
            <a:ext cx="2130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200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Reject</a:t>
            </a:r>
            <a:endParaRPr lang="en-US" altLang="en-US" sz="2000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55E8B05-F8F4-4449-8D0B-6D8D71490770}"/>
              </a:ext>
            </a:extLst>
          </p:cNvPr>
          <p:cNvSpPr/>
          <p:nvPr/>
        </p:nvSpPr>
        <p:spPr>
          <a:xfrm>
            <a:off x="4640546" y="4890589"/>
            <a:ext cx="5702965" cy="1334082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사용자가 </a:t>
            </a:r>
            <a:r>
              <a:rPr lang="en-US" altLang="ko-KR" sz="1400" dirty="0">
                <a:solidFill>
                  <a:schemeClr val="tx2"/>
                </a:solidFill>
              </a:rPr>
              <a:t>92.75.0.0/16</a:t>
            </a:r>
            <a:r>
              <a:rPr lang="ko-KR" altLang="en-US" sz="1400" dirty="0">
                <a:solidFill>
                  <a:schemeClr val="tx2"/>
                </a:solidFill>
              </a:rPr>
              <a:t>에 대해 </a:t>
            </a:r>
            <a:r>
              <a:rPr lang="en-US" altLang="ko-KR" sz="1400" dirty="0">
                <a:solidFill>
                  <a:schemeClr val="tx2"/>
                </a:solidFill>
              </a:rPr>
              <a:t>IGW</a:t>
            </a:r>
            <a:r>
              <a:rPr lang="ko-KR" altLang="en-US" sz="1400" dirty="0">
                <a:solidFill>
                  <a:schemeClr val="tx2"/>
                </a:solidFill>
              </a:rPr>
              <a:t>로 라우팅 등록을 요청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기존 </a:t>
            </a:r>
            <a:r>
              <a:rPr lang="en-US" altLang="ko-KR" sz="1400" dirty="0">
                <a:solidFill>
                  <a:schemeClr val="tx2"/>
                </a:solidFill>
              </a:rPr>
              <a:t>routing Table</a:t>
            </a:r>
            <a:r>
              <a:rPr lang="ko-KR" altLang="en-US" sz="1400" dirty="0">
                <a:solidFill>
                  <a:schemeClr val="tx2"/>
                </a:solidFill>
              </a:rPr>
              <a:t>의 라우팅 대상과 일치 여부 검사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기존 </a:t>
            </a:r>
            <a:r>
              <a:rPr lang="en-US" altLang="ko-KR" sz="1400" dirty="0">
                <a:solidFill>
                  <a:srgbClr val="FF0000"/>
                </a:solidFill>
              </a:rPr>
              <a:t>routing Table</a:t>
            </a:r>
            <a:r>
              <a:rPr lang="ko-KR" altLang="en-US" sz="1400" dirty="0">
                <a:solidFill>
                  <a:srgbClr val="FF0000"/>
                </a:solidFill>
              </a:rPr>
              <a:t>에</a:t>
            </a:r>
            <a:r>
              <a:rPr lang="en-US" altLang="ko-KR" sz="1400" dirty="0">
                <a:solidFill>
                  <a:srgbClr val="FF0000"/>
                </a:solidFill>
              </a:rPr>
              <a:t> 92.75.0.0/16</a:t>
            </a:r>
            <a:r>
              <a:rPr lang="ko-KR" altLang="en-US" sz="1400" dirty="0">
                <a:solidFill>
                  <a:srgbClr val="FF0000"/>
                </a:solidFill>
              </a:rPr>
              <a:t>이 존재하므로 등록 요청 거부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2173945-4292-445D-BE91-F49F0378E35E}"/>
              </a:ext>
            </a:extLst>
          </p:cNvPr>
          <p:cNvSpPr/>
          <p:nvPr/>
        </p:nvSpPr>
        <p:spPr>
          <a:xfrm>
            <a:off x="7027486" y="4484093"/>
            <a:ext cx="1073150" cy="346077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Oval 28">
            <a:extLst>
              <a:ext uri="{FF2B5EF4-FFF2-40B4-BE49-F238E27FC236}">
                <a16:creationId xmlns:a16="http://schemas.microsoft.com/office/drawing/2014/main" id="{56C5548B-2BE0-4A6D-B650-DA615C40E64A}"/>
              </a:ext>
            </a:extLst>
          </p:cNvPr>
          <p:cNvSpPr>
            <a:spLocks noChangeAspect="1"/>
          </p:cNvSpPr>
          <p:nvPr/>
        </p:nvSpPr>
        <p:spPr bwMode="auto">
          <a:xfrm>
            <a:off x="3191256" y="1776549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76E78D-7FD1-4928-96C2-C97A21FFD1A4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76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34003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경로지정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LPM : Longest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Prefix Match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신규 라우팅 등록 절차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55" name="Rectangle 6">
            <a:extLst>
              <a:ext uri="{FF2B5EF4-FFF2-40B4-BE49-F238E27FC236}">
                <a16:creationId xmlns:a16="http://schemas.microsoft.com/office/drawing/2014/main" id="{D4EB8535-08B6-4C4D-B7FA-E7F028E61E0B}"/>
              </a:ext>
            </a:extLst>
          </p:cNvPr>
          <p:cNvSpPr/>
          <p:nvPr/>
        </p:nvSpPr>
        <p:spPr>
          <a:xfrm>
            <a:off x="662992" y="2934230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16">
            <a:extLst>
              <a:ext uri="{FF2B5EF4-FFF2-40B4-BE49-F238E27FC236}">
                <a16:creationId xmlns:a16="http://schemas.microsoft.com/office/drawing/2014/main" id="{EAD396F2-7BF8-4E7A-B5BA-876940B5A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8" y="2933729"/>
            <a:ext cx="304341" cy="30434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5F5E07-D7EB-4B01-BE5D-ABEB8097591C}"/>
              </a:ext>
            </a:extLst>
          </p:cNvPr>
          <p:cNvSpPr/>
          <p:nvPr/>
        </p:nvSpPr>
        <p:spPr>
          <a:xfrm>
            <a:off x="971689" y="294673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655444D7-5C2A-4378-B4A0-1C2CE3604F21}"/>
              </a:ext>
            </a:extLst>
          </p:cNvPr>
          <p:cNvSpPr/>
          <p:nvPr/>
        </p:nvSpPr>
        <p:spPr>
          <a:xfrm>
            <a:off x="1081193" y="3526516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ED50F1F4-BF42-4CE9-8AA9-431E52F9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93" y="3526516"/>
            <a:ext cx="228830" cy="22883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CD571B-8695-4065-96C0-34E46909F7A0}"/>
              </a:ext>
            </a:extLst>
          </p:cNvPr>
          <p:cNvSpPr/>
          <p:nvPr/>
        </p:nvSpPr>
        <p:spPr>
          <a:xfrm>
            <a:off x="1256965" y="350912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31FB16-FE41-4968-AA2F-CAE6D5B7168D}"/>
              </a:ext>
            </a:extLst>
          </p:cNvPr>
          <p:cNvSpPr/>
          <p:nvPr/>
        </p:nvSpPr>
        <p:spPr>
          <a:xfrm>
            <a:off x="1114747" y="2759524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A1F3C-EB75-48E6-9ABF-E80D9F4CD952}"/>
              </a:ext>
            </a:extLst>
          </p:cNvPr>
          <p:cNvSpPr/>
          <p:nvPr/>
        </p:nvSpPr>
        <p:spPr>
          <a:xfrm>
            <a:off x="1256965" y="334289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C4BDA4-D26F-452B-AA5B-15DF1167C4CD}"/>
              </a:ext>
            </a:extLst>
          </p:cNvPr>
          <p:cNvSpPr/>
          <p:nvPr/>
        </p:nvSpPr>
        <p:spPr>
          <a:xfrm>
            <a:off x="1290422" y="4370825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79" name="Graphic 10">
            <a:extLst>
              <a:ext uri="{FF2B5EF4-FFF2-40B4-BE49-F238E27FC236}">
                <a16:creationId xmlns:a16="http://schemas.microsoft.com/office/drawing/2014/main" id="{65AC2C1B-4EE8-4D60-809A-7E00E99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25" y="3952377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0" name="Graphic 60">
            <a:extLst>
              <a:ext uri="{FF2B5EF4-FFF2-40B4-BE49-F238E27FC236}">
                <a16:creationId xmlns:a16="http://schemas.microsoft.com/office/drawing/2014/main" id="{8E3C02A8-C418-4F05-8588-8C348060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83" y="393710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7">
            <a:extLst>
              <a:ext uri="{FF2B5EF4-FFF2-40B4-BE49-F238E27FC236}">
                <a16:creationId xmlns:a16="http://schemas.microsoft.com/office/drawing/2014/main" id="{D3EA4B26-0C74-43A5-8382-FDF63C0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762" y="3752023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86" name="Graphic 31">
            <a:extLst>
              <a:ext uri="{FF2B5EF4-FFF2-40B4-BE49-F238E27FC236}">
                <a16:creationId xmlns:a16="http://schemas.microsoft.com/office/drawing/2014/main" id="{69FCEEB5-4635-44CB-8604-7D01B4EC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72" y="396909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55C7EED-2A49-44F4-9CA9-82E8453E9273}"/>
              </a:ext>
            </a:extLst>
          </p:cNvPr>
          <p:cNvCxnSpPr>
            <a:stCxn id="86" idx="1"/>
            <a:endCxn id="80" idx="3"/>
          </p:cNvCxnSpPr>
          <p:nvPr/>
        </p:nvCxnSpPr>
        <p:spPr>
          <a:xfrm flipH="1" flipV="1">
            <a:off x="2105345" y="4131483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E4CE467-F27F-46BA-957F-2C5A64D11428}"/>
              </a:ext>
            </a:extLst>
          </p:cNvPr>
          <p:cNvCxnSpPr>
            <a:stCxn id="86" idx="3"/>
            <a:endCxn id="79" idx="1"/>
          </p:cNvCxnSpPr>
          <p:nvPr/>
        </p:nvCxnSpPr>
        <p:spPr>
          <a:xfrm>
            <a:off x="3116377" y="4139347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2">
            <a:extLst>
              <a:ext uri="{FF2B5EF4-FFF2-40B4-BE49-F238E27FC236}">
                <a16:creationId xmlns:a16="http://schemas.microsoft.com/office/drawing/2014/main" id="{761D611E-55AA-4913-835F-71DBD99D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29" y="4343734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">
            <a:extLst>
              <a:ext uri="{FF2B5EF4-FFF2-40B4-BE49-F238E27FC236}">
                <a16:creationId xmlns:a16="http://schemas.microsoft.com/office/drawing/2014/main" id="{79F62A56-9AC8-4F74-8429-9C5A4A1BC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176" y="2714155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9149CAE1-D62C-43DC-9034-DF1B0F213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51111"/>
              </p:ext>
            </p:extLst>
          </p:nvPr>
        </p:nvGraphicFramePr>
        <p:xfrm>
          <a:off x="4610857" y="2932157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92.75.0.0/16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72" name="TextBox 12">
            <a:extLst>
              <a:ext uri="{FF2B5EF4-FFF2-40B4-BE49-F238E27FC236}">
                <a16:creationId xmlns:a16="http://schemas.microsoft.com/office/drawing/2014/main" id="{A4ABCC47-B2E8-4145-B5E8-CE86CEDAC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133" y="2648595"/>
            <a:ext cx="21304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사용자 신규 라우팅 등록 요청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AC24FF35-230B-4FAC-AEE1-E23AC9A5E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29765"/>
              </p:ext>
            </p:extLst>
          </p:nvPr>
        </p:nvGraphicFramePr>
        <p:xfrm>
          <a:off x="7773076" y="2902511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13.246.100.0/24</a:t>
                      </a:r>
                      <a:endParaRPr lang="ko-KR" alt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" name="십자형 1">
            <a:extLst>
              <a:ext uri="{FF2B5EF4-FFF2-40B4-BE49-F238E27FC236}">
                <a16:creationId xmlns:a16="http://schemas.microsoft.com/office/drawing/2014/main" id="{709CDE52-8A80-4D05-8C98-451EB6A1EAB6}"/>
              </a:ext>
            </a:extLst>
          </p:cNvPr>
          <p:cNvSpPr/>
          <p:nvPr/>
        </p:nvSpPr>
        <p:spPr>
          <a:xfrm>
            <a:off x="7233830" y="3022222"/>
            <a:ext cx="357297" cy="359212"/>
          </a:xfrm>
          <a:prstGeom prst="plus">
            <a:avLst>
              <a:gd name="adj" fmla="val 41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id="{00C3BC4E-A897-4FFF-B4B7-D18AF00C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077" y="4608700"/>
            <a:ext cx="36783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Subnet mask </a:t>
            </a:r>
            <a:r>
              <a:rPr lang="ko-KR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내림차순으로 등록</a:t>
            </a:r>
            <a:endParaRPr lang="en-US" altLang="en-US" sz="1400" b="1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55E8B05-F8F4-4449-8D0B-6D8D71490770}"/>
              </a:ext>
            </a:extLst>
          </p:cNvPr>
          <p:cNvSpPr/>
          <p:nvPr/>
        </p:nvSpPr>
        <p:spPr>
          <a:xfrm>
            <a:off x="4640546" y="5414737"/>
            <a:ext cx="5702965" cy="1334082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사용자가 </a:t>
            </a:r>
            <a:r>
              <a:rPr lang="en-US" altLang="ko-KR" sz="1400" dirty="0">
                <a:solidFill>
                  <a:srgbClr val="C00000"/>
                </a:solidFill>
              </a:rPr>
              <a:t>13.246.100.0/24</a:t>
            </a:r>
            <a:r>
              <a:rPr lang="ko-KR" altLang="en-US" sz="1400" dirty="0">
                <a:solidFill>
                  <a:schemeClr val="tx2"/>
                </a:solidFill>
              </a:rPr>
              <a:t>에 대해 </a:t>
            </a:r>
            <a:r>
              <a:rPr lang="en-US" altLang="ko-KR" sz="1400" dirty="0">
                <a:solidFill>
                  <a:schemeClr val="tx2"/>
                </a:solidFill>
              </a:rPr>
              <a:t>IGW</a:t>
            </a:r>
            <a:r>
              <a:rPr lang="ko-KR" altLang="en-US" sz="1400" dirty="0">
                <a:solidFill>
                  <a:schemeClr val="tx2"/>
                </a:solidFill>
              </a:rPr>
              <a:t>로 라우팅 등록을 요청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기존 </a:t>
            </a:r>
            <a:r>
              <a:rPr lang="en-US" altLang="ko-KR" sz="1400" dirty="0">
                <a:solidFill>
                  <a:schemeClr val="tx2"/>
                </a:solidFill>
              </a:rPr>
              <a:t>routing Table</a:t>
            </a:r>
            <a:r>
              <a:rPr lang="ko-KR" altLang="en-US" sz="1400" dirty="0">
                <a:solidFill>
                  <a:schemeClr val="tx2"/>
                </a:solidFill>
              </a:rPr>
              <a:t>에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13.246.100.0/24 </a:t>
            </a:r>
            <a:r>
              <a:rPr lang="ko-KR" altLang="en-US" sz="1400" dirty="0">
                <a:solidFill>
                  <a:schemeClr val="tx2"/>
                </a:solidFill>
              </a:rPr>
              <a:t>이 없으므로 등록 진행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기존 라우팅 정보</a:t>
            </a:r>
            <a:r>
              <a:rPr lang="en-US" altLang="ko-KR" sz="1400" dirty="0">
                <a:solidFill>
                  <a:schemeClr val="tx1"/>
                </a:solidFill>
              </a:rPr>
              <a:t>(92.75.0.0/16)</a:t>
            </a:r>
            <a:r>
              <a:rPr lang="ko-KR" altLang="en-US" sz="1400" dirty="0">
                <a:solidFill>
                  <a:schemeClr val="tx2"/>
                </a:solidFill>
              </a:rPr>
              <a:t>와 </a:t>
            </a:r>
            <a:r>
              <a:rPr lang="en-US" altLang="ko-KR" sz="1400" dirty="0">
                <a:solidFill>
                  <a:schemeClr val="tx2"/>
                </a:solidFill>
              </a:rPr>
              <a:t>subnet mask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800080"/>
                </a:highlight>
              </a:rPr>
              <a:t>/24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800080"/>
                </a:highlight>
              </a:rPr>
              <a:t>/16</a:t>
            </a:r>
            <a:r>
              <a:rPr lang="en-US" altLang="ko-KR" sz="1400" dirty="0">
                <a:solidFill>
                  <a:schemeClr val="tx2"/>
                </a:solidFill>
              </a:rPr>
              <a:t>)</a:t>
            </a:r>
            <a:r>
              <a:rPr lang="ko-KR" altLang="en-US" sz="1400" dirty="0">
                <a:solidFill>
                  <a:schemeClr val="tx2"/>
                </a:solidFill>
              </a:rPr>
              <a:t>을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ko-KR" altLang="en-US" sz="1400" dirty="0">
                <a:solidFill>
                  <a:schemeClr val="tx2"/>
                </a:solidFill>
              </a:rPr>
              <a:t>비교하여 내림 차순으로 정렬하여 등록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2173945-4292-445D-BE91-F49F0378E35E}"/>
              </a:ext>
            </a:extLst>
          </p:cNvPr>
          <p:cNvSpPr/>
          <p:nvPr/>
        </p:nvSpPr>
        <p:spPr>
          <a:xfrm>
            <a:off x="7027486" y="5008241"/>
            <a:ext cx="1073150" cy="346077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3E397792-8FE6-4B10-B0E5-71A79B1CB12B}"/>
              </a:ext>
            </a:extLst>
          </p:cNvPr>
          <p:cNvSpPr>
            <a:spLocks noChangeAspect="1"/>
          </p:cNvSpPr>
          <p:nvPr/>
        </p:nvSpPr>
        <p:spPr bwMode="auto">
          <a:xfrm>
            <a:off x="3231432" y="1831796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1B4C18EC-42FE-40C9-911F-DA251EA62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238" y="3763666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A8239C-B665-4247-A4B3-6E79A485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71719"/>
              </p:ext>
            </p:extLst>
          </p:nvPr>
        </p:nvGraphicFramePr>
        <p:xfrm>
          <a:off x="6360481" y="3761205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24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92.75.0.0/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870A74-DFAF-4B11-A35C-19546C98ACC8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01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34003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경로지정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LPM : Longest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Prefix Match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신규 라우팅 등록 절차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55" name="Rectangle 6">
            <a:extLst>
              <a:ext uri="{FF2B5EF4-FFF2-40B4-BE49-F238E27FC236}">
                <a16:creationId xmlns:a16="http://schemas.microsoft.com/office/drawing/2014/main" id="{D4EB8535-08B6-4C4D-B7FA-E7F028E61E0B}"/>
              </a:ext>
            </a:extLst>
          </p:cNvPr>
          <p:cNvSpPr/>
          <p:nvPr/>
        </p:nvSpPr>
        <p:spPr>
          <a:xfrm>
            <a:off x="662992" y="2934230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16">
            <a:extLst>
              <a:ext uri="{FF2B5EF4-FFF2-40B4-BE49-F238E27FC236}">
                <a16:creationId xmlns:a16="http://schemas.microsoft.com/office/drawing/2014/main" id="{EAD396F2-7BF8-4E7A-B5BA-876940B5A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8" y="2933729"/>
            <a:ext cx="304341" cy="30434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5F5E07-D7EB-4B01-BE5D-ABEB8097591C}"/>
              </a:ext>
            </a:extLst>
          </p:cNvPr>
          <p:cNvSpPr/>
          <p:nvPr/>
        </p:nvSpPr>
        <p:spPr>
          <a:xfrm>
            <a:off x="971689" y="294673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655444D7-5C2A-4378-B4A0-1C2CE3604F21}"/>
              </a:ext>
            </a:extLst>
          </p:cNvPr>
          <p:cNvSpPr/>
          <p:nvPr/>
        </p:nvSpPr>
        <p:spPr>
          <a:xfrm>
            <a:off x="1081193" y="3526516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ED50F1F4-BF42-4CE9-8AA9-431E52F9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93" y="3526516"/>
            <a:ext cx="228830" cy="22883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CD571B-8695-4065-96C0-34E46909F7A0}"/>
              </a:ext>
            </a:extLst>
          </p:cNvPr>
          <p:cNvSpPr/>
          <p:nvPr/>
        </p:nvSpPr>
        <p:spPr>
          <a:xfrm>
            <a:off x="1256965" y="350912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31FB16-FE41-4968-AA2F-CAE6D5B7168D}"/>
              </a:ext>
            </a:extLst>
          </p:cNvPr>
          <p:cNvSpPr/>
          <p:nvPr/>
        </p:nvSpPr>
        <p:spPr>
          <a:xfrm>
            <a:off x="1114747" y="2759524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A1F3C-EB75-48E6-9ABF-E80D9F4CD952}"/>
              </a:ext>
            </a:extLst>
          </p:cNvPr>
          <p:cNvSpPr/>
          <p:nvPr/>
        </p:nvSpPr>
        <p:spPr>
          <a:xfrm>
            <a:off x="1256965" y="334289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C4BDA4-D26F-452B-AA5B-15DF1167C4CD}"/>
              </a:ext>
            </a:extLst>
          </p:cNvPr>
          <p:cNvSpPr/>
          <p:nvPr/>
        </p:nvSpPr>
        <p:spPr>
          <a:xfrm>
            <a:off x="1290422" y="4370825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79" name="Graphic 10">
            <a:extLst>
              <a:ext uri="{FF2B5EF4-FFF2-40B4-BE49-F238E27FC236}">
                <a16:creationId xmlns:a16="http://schemas.microsoft.com/office/drawing/2014/main" id="{65AC2C1B-4EE8-4D60-809A-7E00E99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25" y="3952377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0" name="Graphic 60">
            <a:extLst>
              <a:ext uri="{FF2B5EF4-FFF2-40B4-BE49-F238E27FC236}">
                <a16:creationId xmlns:a16="http://schemas.microsoft.com/office/drawing/2014/main" id="{8E3C02A8-C418-4F05-8588-8C348060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83" y="393710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7">
            <a:extLst>
              <a:ext uri="{FF2B5EF4-FFF2-40B4-BE49-F238E27FC236}">
                <a16:creationId xmlns:a16="http://schemas.microsoft.com/office/drawing/2014/main" id="{D3EA4B26-0C74-43A5-8382-FDF63C0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762" y="3752023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86" name="Graphic 31">
            <a:extLst>
              <a:ext uri="{FF2B5EF4-FFF2-40B4-BE49-F238E27FC236}">
                <a16:creationId xmlns:a16="http://schemas.microsoft.com/office/drawing/2014/main" id="{69FCEEB5-4635-44CB-8604-7D01B4EC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72" y="396909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55C7EED-2A49-44F4-9CA9-82E8453E9273}"/>
              </a:ext>
            </a:extLst>
          </p:cNvPr>
          <p:cNvCxnSpPr>
            <a:stCxn id="86" idx="1"/>
            <a:endCxn id="80" idx="3"/>
          </p:cNvCxnSpPr>
          <p:nvPr/>
        </p:nvCxnSpPr>
        <p:spPr>
          <a:xfrm flipH="1" flipV="1">
            <a:off x="2105345" y="4131483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E4CE467-F27F-46BA-957F-2C5A64D11428}"/>
              </a:ext>
            </a:extLst>
          </p:cNvPr>
          <p:cNvCxnSpPr>
            <a:stCxn id="86" idx="3"/>
            <a:endCxn id="79" idx="1"/>
          </p:cNvCxnSpPr>
          <p:nvPr/>
        </p:nvCxnSpPr>
        <p:spPr>
          <a:xfrm>
            <a:off x="3116377" y="4139347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2">
            <a:extLst>
              <a:ext uri="{FF2B5EF4-FFF2-40B4-BE49-F238E27FC236}">
                <a16:creationId xmlns:a16="http://schemas.microsoft.com/office/drawing/2014/main" id="{761D611E-55AA-4913-835F-71DBD99D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29" y="4343734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575E78A-E995-49A5-B9B0-B07ECE7A6DD6}"/>
              </a:ext>
            </a:extLst>
          </p:cNvPr>
          <p:cNvCxnSpPr/>
          <p:nvPr/>
        </p:nvCxnSpPr>
        <p:spPr>
          <a:xfrm>
            <a:off x="434340" y="3905413"/>
            <a:ext cx="6468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12">
            <a:extLst>
              <a:ext uri="{FF2B5EF4-FFF2-40B4-BE49-F238E27FC236}">
                <a16:creationId xmlns:a16="http://schemas.microsoft.com/office/drawing/2014/main" id="{A4ABCC47-B2E8-4145-B5E8-CE86CEDAC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133" y="2648595"/>
            <a:ext cx="21304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사용자 신규 라우팅 등록 요청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AC24FF35-230B-4FAC-AEE1-E23AC9A5E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43589"/>
              </p:ext>
            </p:extLst>
          </p:nvPr>
        </p:nvGraphicFramePr>
        <p:xfrm>
          <a:off x="7773076" y="2902511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48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71244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13.246.100.25/32</a:t>
                      </a:r>
                      <a:endParaRPr lang="ko-KR" alt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" name="십자형 1">
            <a:extLst>
              <a:ext uri="{FF2B5EF4-FFF2-40B4-BE49-F238E27FC236}">
                <a16:creationId xmlns:a16="http://schemas.microsoft.com/office/drawing/2014/main" id="{709CDE52-8A80-4D05-8C98-451EB6A1EAB6}"/>
              </a:ext>
            </a:extLst>
          </p:cNvPr>
          <p:cNvSpPr/>
          <p:nvPr/>
        </p:nvSpPr>
        <p:spPr>
          <a:xfrm>
            <a:off x="7233830" y="3022222"/>
            <a:ext cx="357297" cy="359212"/>
          </a:xfrm>
          <a:prstGeom prst="plus">
            <a:avLst>
              <a:gd name="adj" fmla="val 41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id="{00C3BC4E-A897-4FFF-B4B7-D18AF00C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077" y="4880872"/>
            <a:ext cx="36783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Subnet mask </a:t>
            </a:r>
            <a:r>
              <a:rPr lang="ko-KR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내림차순으로 등록</a:t>
            </a:r>
            <a:endParaRPr lang="en-US" altLang="en-US" sz="1400" b="1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55E8B05-F8F4-4449-8D0B-6D8D71490770}"/>
              </a:ext>
            </a:extLst>
          </p:cNvPr>
          <p:cNvSpPr/>
          <p:nvPr/>
        </p:nvSpPr>
        <p:spPr>
          <a:xfrm>
            <a:off x="4122564" y="5686909"/>
            <a:ext cx="6220947" cy="1334082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사용자가 </a:t>
            </a:r>
            <a:r>
              <a:rPr lang="en-US" altLang="ko-KR" sz="1400" dirty="0">
                <a:solidFill>
                  <a:srgbClr val="C00000"/>
                </a:solidFill>
              </a:rPr>
              <a:t>13.246.100.25/32</a:t>
            </a:r>
            <a:r>
              <a:rPr lang="ko-KR" altLang="en-US" sz="1400" dirty="0">
                <a:solidFill>
                  <a:schemeClr val="tx2"/>
                </a:solidFill>
              </a:rPr>
              <a:t>에 대해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r>
              <a:rPr lang="ko-KR" alt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로</a:t>
            </a:r>
            <a:r>
              <a:rPr lang="ko-KR" altLang="en-US" sz="1400" dirty="0" err="1">
                <a:solidFill>
                  <a:schemeClr val="tx2"/>
                </a:solidFill>
              </a:rPr>
              <a:t>라우팅</a:t>
            </a:r>
            <a:r>
              <a:rPr lang="ko-KR" altLang="en-US" sz="1400" dirty="0">
                <a:solidFill>
                  <a:schemeClr val="tx2"/>
                </a:solidFill>
              </a:rPr>
              <a:t> 등록을 요청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기존 </a:t>
            </a:r>
            <a:r>
              <a:rPr lang="en-US" altLang="ko-KR" sz="1400" dirty="0">
                <a:solidFill>
                  <a:schemeClr val="tx2"/>
                </a:solidFill>
              </a:rPr>
              <a:t>routing Table</a:t>
            </a:r>
            <a:r>
              <a:rPr lang="ko-KR" altLang="en-US" sz="1400" dirty="0">
                <a:solidFill>
                  <a:schemeClr val="tx2"/>
                </a:solidFill>
              </a:rPr>
              <a:t>에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13.246.100.25/32 </a:t>
            </a:r>
            <a:r>
              <a:rPr lang="ko-KR" altLang="en-US" sz="1400" dirty="0">
                <a:solidFill>
                  <a:schemeClr val="tx2"/>
                </a:solidFill>
              </a:rPr>
              <a:t>이 없으므로 등록 진행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</a:rPr>
              <a:t>기존 라우팅 정보</a:t>
            </a:r>
            <a:r>
              <a:rPr lang="en-US" altLang="ko-KR" sz="1400" dirty="0">
                <a:solidFill>
                  <a:schemeClr val="tx1"/>
                </a:solidFill>
              </a:rPr>
              <a:t>(92.75.0.0/16, 13.246.100.0/24)</a:t>
            </a:r>
            <a:r>
              <a:rPr lang="ko-KR" altLang="en-US" sz="1400" dirty="0">
                <a:solidFill>
                  <a:schemeClr val="tx2"/>
                </a:solidFill>
              </a:rPr>
              <a:t>와 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   subnet mask 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800080"/>
                </a:highlight>
              </a:rPr>
              <a:t>(/24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800080"/>
                </a:highlight>
              </a:rPr>
              <a:t>/16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800080"/>
                </a:highlight>
              </a:rPr>
              <a:t>/32</a:t>
            </a:r>
            <a:r>
              <a:rPr lang="en-US" altLang="ko-KR" sz="1400" dirty="0">
                <a:solidFill>
                  <a:schemeClr val="tx2"/>
                </a:solidFill>
              </a:rPr>
              <a:t>)</a:t>
            </a:r>
            <a:r>
              <a:rPr lang="ko-KR" altLang="en-US" sz="1400" dirty="0">
                <a:solidFill>
                  <a:schemeClr val="tx2"/>
                </a:solidFill>
              </a:rPr>
              <a:t>을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ko-KR" altLang="en-US" sz="1400" dirty="0">
                <a:solidFill>
                  <a:schemeClr val="tx2"/>
                </a:solidFill>
              </a:rPr>
              <a:t>비교하여 내림 차순으로 정렬하여 등록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52173945-4292-445D-BE91-F49F0378E35E}"/>
              </a:ext>
            </a:extLst>
          </p:cNvPr>
          <p:cNvSpPr/>
          <p:nvPr/>
        </p:nvSpPr>
        <p:spPr>
          <a:xfrm>
            <a:off x="7027486" y="5280413"/>
            <a:ext cx="1073150" cy="346077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3E397792-8FE6-4B10-B0E5-71A79B1CB12B}"/>
              </a:ext>
            </a:extLst>
          </p:cNvPr>
          <p:cNvSpPr>
            <a:spLocks noChangeAspect="1"/>
          </p:cNvSpPr>
          <p:nvPr/>
        </p:nvSpPr>
        <p:spPr bwMode="auto">
          <a:xfrm>
            <a:off x="3231432" y="1831796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1B4C18EC-42FE-40C9-911F-DA251EA62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238" y="3763666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A8239C-B665-4247-A4B3-6E79A485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50813"/>
              </p:ext>
            </p:extLst>
          </p:nvPr>
        </p:nvGraphicFramePr>
        <p:xfrm>
          <a:off x="6360481" y="3761205"/>
          <a:ext cx="2461292" cy="109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13.246.100.25/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32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24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92.75.0.0/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14129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13972C-88C3-4315-94BD-7BBB5BDB44A0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06F3CBF-B274-4BF1-BD63-83D505C7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880290"/>
              </p:ext>
            </p:extLst>
          </p:nvPr>
        </p:nvGraphicFramePr>
        <p:xfrm>
          <a:off x="4466518" y="2667147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24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92.75.0.0/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</a:tbl>
          </a:graphicData>
        </a:graphic>
      </p:graphicFrame>
      <p:sp>
        <p:nvSpPr>
          <p:cNvPr id="38" name="TextBox 12">
            <a:extLst>
              <a:ext uri="{FF2B5EF4-FFF2-40B4-BE49-F238E27FC236}">
                <a16:creationId xmlns:a16="http://schemas.microsoft.com/office/drawing/2014/main" id="{ECAEBBD1-1D28-47ED-B285-2387FB4B5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858" y="2423406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4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340031" cy="88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경로지정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LPM : Longest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</a:rPr>
              <a:t>Prefix Match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신규 라우팅 등록 절차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32" name="Oval 28">
            <a:extLst>
              <a:ext uri="{FF2B5EF4-FFF2-40B4-BE49-F238E27FC236}">
                <a16:creationId xmlns:a16="http://schemas.microsoft.com/office/drawing/2014/main" id="{3E397792-8FE6-4B10-B0E5-71A79B1CB12B}"/>
              </a:ext>
            </a:extLst>
          </p:cNvPr>
          <p:cNvSpPr>
            <a:spLocks noChangeAspect="1"/>
          </p:cNvSpPr>
          <p:nvPr/>
        </p:nvSpPr>
        <p:spPr bwMode="auto">
          <a:xfrm>
            <a:off x="3231432" y="1831796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A8239C-B665-4247-A4B3-6E79A485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44514"/>
              </p:ext>
            </p:extLst>
          </p:nvPr>
        </p:nvGraphicFramePr>
        <p:xfrm>
          <a:off x="173491" y="3323627"/>
          <a:ext cx="2461292" cy="109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13.246.100.25/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32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13.246.100.0/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24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92.75.0.0/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14129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A1F69B-D16A-432A-BC11-C523E75F9291}"/>
              </a:ext>
            </a:extLst>
          </p:cNvPr>
          <p:cNvSpPr/>
          <p:nvPr/>
        </p:nvSpPr>
        <p:spPr>
          <a:xfrm>
            <a:off x="8422362" y="2719171"/>
            <a:ext cx="1502322" cy="514985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556163-29DF-43DE-8A83-69E656A80C61}"/>
              </a:ext>
            </a:extLst>
          </p:cNvPr>
          <p:cNvSpPr/>
          <p:nvPr/>
        </p:nvSpPr>
        <p:spPr>
          <a:xfrm>
            <a:off x="3516764" y="6129992"/>
            <a:ext cx="1127885" cy="779544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39A1DA44-120A-47E1-8C91-1270A0A34229}"/>
              </a:ext>
            </a:extLst>
          </p:cNvPr>
          <p:cNvSpPr/>
          <p:nvPr/>
        </p:nvSpPr>
        <p:spPr>
          <a:xfrm>
            <a:off x="2861825" y="5226720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16">
            <a:extLst>
              <a:ext uri="{FF2B5EF4-FFF2-40B4-BE49-F238E27FC236}">
                <a16:creationId xmlns:a16="http://schemas.microsoft.com/office/drawing/2014/main" id="{D606EE5F-157D-4C94-9237-2B4834286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801" y="5226219"/>
            <a:ext cx="304341" cy="30434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0874C5-6DDE-437E-8018-E3E9095B952E}"/>
              </a:ext>
            </a:extLst>
          </p:cNvPr>
          <p:cNvSpPr/>
          <p:nvPr/>
        </p:nvSpPr>
        <p:spPr>
          <a:xfrm>
            <a:off x="3170522" y="523922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VPC-2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DA205898-0333-43E2-8D3B-10F545F2CCDC}"/>
              </a:ext>
            </a:extLst>
          </p:cNvPr>
          <p:cNvSpPr/>
          <p:nvPr/>
        </p:nvSpPr>
        <p:spPr>
          <a:xfrm>
            <a:off x="3280026" y="5819006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2B8B87-E1A7-4015-9C99-688871D213E9}"/>
              </a:ext>
            </a:extLst>
          </p:cNvPr>
          <p:cNvSpPr/>
          <p:nvPr/>
        </p:nvSpPr>
        <p:spPr>
          <a:xfrm>
            <a:off x="3455798" y="580161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166F47-1ED9-433E-A370-707AC48FDDD5}"/>
              </a:ext>
            </a:extLst>
          </p:cNvPr>
          <p:cNvSpPr/>
          <p:nvPr/>
        </p:nvSpPr>
        <p:spPr>
          <a:xfrm>
            <a:off x="3326696" y="5028936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E7B1A2-CD7B-44B3-8F65-F5FBFDC63AA0}"/>
              </a:ext>
            </a:extLst>
          </p:cNvPr>
          <p:cNvSpPr/>
          <p:nvPr/>
        </p:nvSpPr>
        <p:spPr>
          <a:xfrm>
            <a:off x="3455798" y="5635387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9DF75E-E367-4EDF-8602-DA51FC83ADDE}"/>
              </a:ext>
            </a:extLst>
          </p:cNvPr>
          <p:cNvSpPr/>
          <p:nvPr/>
        </p:nvSpPr>
        <p:spPr>
          <a:xfrm>
            <a:off x="3627917" y="6663315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46" name="Graphic 12">
            <a:extLst>
              <a:ext uri="{FF2B5EF4-FFF2-40B4-BE49-F238E27FC236}">
                <a16:creationId xmlns:a16="http://schemas.microsoft.com/office/drawing/2014/main" id="{19ADE1B5-CF77-4A02-A3D5-80876717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53" y="32541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9">
            <a:extLst>
              <a:ext uri="{FF2B5EF4-FFF2-40B4-BE49-F238E27FC236}">
                <a16:creationId xmlns:a16="http://schemas.microsoft.com/office/drawing/2014/main" id="{EB4C2E8A-24AB-4855-9C91-0CF6D28AB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366329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48" name="Graphic 60">
            <a:extLst>
              <a:ext uri="{FF2B5EF4-FFF2-40B4-BE49-F238E27FC236}">
                <a16:creationId xmlns:a16="http://schemas.microsoft.com/office/drawing/2014/main" id="{E0992321-F20D-4C5A-A2CF-37987FA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6" y="622959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7">
            <a:extLst>
              <a:ext uri="{FF2B5EF4-FFF2-40B4-BE49-F238E27FC236}">
                <a16:creationId xmlns:a16="http://schemas.microsoft.com/office/drawing/2014/main" id="{28D36543-965F-4F4B-9437-4F67550B7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728" y="6593324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50" name="Graphic 31">
            <a:extLst>
              <a:ext uri="{FF2B5EF4-FFF2-40B4-BE49-F238E27FC236}">
                <a16:creationId xmlns:a16="http://schemas.microsoft.com/office/drawing/2014/main" id="{88FF38E6-FF6E-4DD7-82CD-C8D87CC4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05" y="626158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0E57921-A78C-469D-96C6-469518033CE4}"/>
              </a:ext>
            </a:extLst>
          </p:cNvPr>
          <p:cNvCxnSpPr>
            <a:stCxn id="50" idx="1"/>
            <a:endCxn id="48" idx="3"/>
          </p:cNvCxnSpPr>
          <p:nvPr/>
        </p:nvCxnSpPr>
        <p:spPr>
          <a:xfrm flipH="1" flipV="1">
            <a:off x="4304178" y="6423973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2869733" y="2613573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709" y="2613072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3178430" y="2626075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6" name="Rectangle 43">
            <a:extLst>
              <a:ext uri="{FF2B5EF4-FFF2-40B4-BE49-F238E27FC236}">
                <a16:creationId xmlns:a16="http://schemas.microsoft.com/office/drawing/2014/main" id="{B992934F-1F5C-41EB-811A-8574E6C49F34}"/>
              </a:ext>
            </a:extLst>
          </p:cNvPr>
          <p:cNvSpPr/>
          <p:nvPr/>
        </p:nvSpPr>
        <p:spPr>
          <a:xfrm>
            <a:off x="3287934" y="3205859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32">
            <a:extLst>
              <a:ext uri="{FF2B5EF4-FFF2-40B4-BE49-F238E27FC236}">
                <a16:creationId xmlns:a16="http://schemas.microsoft.com/office/drawing/2014/main" id="{7288F446-CC58-4971-91BF-6DDEEC1D7F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7934" y="3205859"/>
            <a:ext cx="228830" cy="22883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BD04E0-C212-4E0D-9716-119AAFC182F5}"/>
              </a:ext>
            </a:extLst>
          </p:cNvPr>
          <p:cNvSpPr/>
          <p:nvPr/>
        </p:nvSpPr>
        <p:spPr>
          <a:xfrm>
            <a:off x="3463706" y="3188468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3321488" y="243886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FD6BD-045A-413D-84FF-C53A50CA67AB}"/>
              </a:ext>
            </a:extLst>
          </p:cNvPr>
          <p:cNvSpPr/>
          <p:nvPr/>
        </p:nvSpPr>
        <p:spPr>
          <a:xfrm>
            <a:off x="3463706" y="3022240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6E6DD2B-443A-4C32-BB52-44D482A96D56}"/>
              </a:ext>
            </a:extLst>
          </p:cNvPr>
          <p:cNvSpPr/>
          <p:nvPr/>
        </p:nvSpPr>
        <p:spPr>
          <a:xfrm>
            <a:off x="3497163" y="4050168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67" name="Graphic 10">
            <a:extLst>
              <a:ext uri="{FF2B5EF4-FFF2-40B4-BE49-F238E27FC236}">
                <a16:creationId xmlns:a16="http://schemas.microsoft.com/office/drawing/2014/main" id="{18C3C97C-EF1E-446F-8116-8EBA6C92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66" y="36317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68" name="Graphic 60">
            <a:extLst>
              <a:ext uri="{FF2B5EF4-FFF2-40B4-BE49-F238E27FC236}">
                <a16:creationId xmlns:a16="http://schemas.microsoft.com/office/drawing/2014/main" id="{ADCD0970-0D2E-495E-B8B8-1B8538B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24" y="3616445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7">
            <a:extLst>
              <a:ext uri="{FF2B5EF4-FFF2-40B4-BE49-F238E27FC236}">
                <a16:creationId xmlns:a16="http://schemas.microsoft.com/office/drawing/2014/main" id="{779A894B-F2AB-4F38-8612-C78AD66C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503" y="3431366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76" name="Graphic 31">
            <a:extLst>
              <a:ext uri="{FF2B5EF4-FFF2-40B4-BE49-F238E27FC236}">
                <a16:creationId xmlns:a16="http://schemas.microsoft.com/office/drawing/2014/main" id="{9096497E-B279-4461-AED0-DC6FB83D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13" y="3648437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7BA4173-FBCE-4446-B528-51908DB1F6E7}"/>
              </a:ext>
            </a:extLst>
          </p:cNvPr>
          <p:cNvCxnSpPr>
            <a:stCxn id="76" idx="1"/>
            <a:endCxn id="68" idx="3"/>
          </p:cNvCxnSpPr>
          <p:nvPr/>
        </p:nvCxnSpPr>
        <p:spPr>
          <a:xfrm flipH="1" flipV="1">
            <a:off x="4312086" y="3810826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C337ED1-075E-4A2F-8F6D-96B9E848832C}"/>
              </a:ext>
            </a:extLst>
          </p:cNvPr>
          <p:cNvCxnSpPr>
            <a:stCxn id="76" idx="3"/>
            <a:endCxn id="67" idx="1"/>
          </p:cNvCxnSpPr>
          <p:nvPr/>
        </p:nvCxnSpPr>
        <p:spPr>
          <a:xfrm>
            <a:off x="5323118" y="3818690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21">
            <a:extLst>
              <a:ext uri="{FF2B5EF4-FFF2-40B4-BE49-F238E27FC236}">
                <a16:creationId xmlns:a16="http://schemas.microsoft.com/office/drawing/2014/main" id="{2184C53C-0C06-44B3-B3F9-6C8CC583D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4900" y="5819006"/>
            <a:ext cx="228830" cy="228830"/>
          </a:xfrm>
          <a:prstGeom prst="rect">
            <a:avLst/>
          </a:prstGeom>
        </p:spPr>
      </p:pic>
      <p:sp>
        <p:nvSpPr>
          <p:cNvPr id="85" name="TextBox 22">
            <a:extLst>
              <a:ext uri="{FF2B5EF4-FFF2-40B4-BE49-F238E27FC236}">
                <a16:creationId xmlns:a16="http://schemas.microsoft.com/office/drawing/2014/main" id="{E5247720-C38A-4C81-83C3-D152344EA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5177852"/>
            <a:ext cx="1234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connection</a:t>
            </a:r>
          </a:p>
        </p:txBody>
      </p:sp>
      <p:pic>
        <p:nvPicPr>
          <p:cNvPr id="87" name="Graphic 45">
            <a:extLst>
              <a:ext uri="{FF2B5EF4-FFF2-40B4-BE49-F238E27FC236}">
                <a16:creationId xmlns:a16="http://schemas.microsoft.com/office/drawing/2014/main" id="{97804C43-53C2-492E-A816-BC829FBF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7206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2">
            <a:extLst>
              <a:ext uri="{FF2B5EF4-FFF2-40B4-BE49-F238E27FC236}">
                <a16:creationId xmlns:a16="http://schemas.microsoft.com/office/drawing/2014/main" id="{16633945-F364-4655-AE90-D118987D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370" y="4023077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7E7ADDC9-4959-4D93-ACA0-43AC366C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839" y="4471508"/>
            <a:ext cx="1073150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CBAD266-6A38-4E72-BCAB-0E1FCE16DD9F}"/>
              </a:ext>
            </a:extLst>
          </p:cNvPr>
          <p:cNvCxnSpPr>
            <a:stCxn id="76" idx="2"/>
          </p:cNvCxnSpPr>
          <p:nvPr/>
        </p:nvCxnSpPr>
        <p:spPr>
          <a:xfrm rot="16200000" flipH="1">
            <a:off x="5601781" y="3540027"/>
            <a:ext cx="826289" cy="1724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C43CA8-2ADC-48EE-9A16-8A9842F0613E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5414753" y="4799353"/>
            <a:ext cx="1192437" cy="17320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2">
            <a:extLst>
              <a:ext uri="{FF2B5EF4-FFF2-40B4-BE49-F238E27FC236}">
                <a16:creationId xmlns:a16="http://schemas.microsoft.com/office/drawing/2014/main" id="{08322153-8C89-4D78-8B79-F7FEA58E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33" y="4551907"/>
            <a:ext cx="2186812" cy="75604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10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connection : </a:t>
            </a: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두 </a:t>
            </a:r>
            <a:r>
              <a:rPr lang="en-US" altLang="ko-KR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만의 전용 통신 통로</a:t>
            </a:r>
            <a:endParaRPr lang="en-US" altLang="ko-KR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계정과 </a:t>
            </a:r>
            <a:r>
              <a:rPr lang="ko-KR" altLang="en-US" sz="10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리전과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무관하게 연결 가능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B1E4C0E5-707F-41D1-9709-5AC5BF5EC992}"/>
              </a:ext>
            </a:extLst>
          </p:cNvPr>
          <p:cNvCxnSpPr>
            <a:stCxn id="67" idx="3"/>
            <a:endCxn id="46" idx="1"/>
          </p:cNvCxnSpPr>
          <p:nvPr/>
        </p:nvCxnSpPr>
        <p:spPr>
          <a:xfrm flipV="1">
            <a:off x="6003766" y="3489073"/>
            <a:ext cx="806087" cy="3331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31">
            <a:extLst>
              <a:ext uri="{FF2B5EF4-FFF2-40B4-BE49-F238E27FC236}">
                <a16:creationId xmlns:a16="http://schemas.microsoft.com/office/drawing/2014/main" id="{EADC6B32-37DA-4EA1-93ED-5CFF8353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327" y="3306745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Rectangle 6">
            <a:extLst>
              <a:ext uri="{FF2B5EF4-FFF2-40B4-BE49-F238E27FC236}">
                <a16:creationId xmlns:a16="http://schemas.microsoft.com/office/drawing/2014/main" id="{2A673C60-217E-4A06-A5E7-E036D9AD6EB5}"/>
              </a:ext>
            </a:extLst>
          </p:cNvPr>
          <p:cNvSpPr/>
          <p:nvPr/>
        </p:nvSpPr>
        <p:spPr>
          <a:xfrm>
            <a:off x="7670057" y="2646171"/>
            <a:ext cx="2357163" cy="15866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raphic 24">
            <a:extLst>
              <a:ext uri="{FF2B5EF4-FFF2-40B4-BE49-F238E27FC236}">
                <a16:creationId xmlns:a16="http://schemas.microsoft.com/office/drawing/2014/main" id="{A1F068E8-AC9C-4E28-9239-CDC230C9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2825093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97C10AB1-12E6-4426-B0A0-E39389C1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3288498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Graphic 24">
            <a:extLst>
              <a:ext uri="{FF2B5EF4-FFF2-40B4-BE49-F238E27FC236}">
                <a16:creationId xmlns:a16="http://schemas.microsoft.com/office/drawing/2014/main" id="{66FB14BD-9570-4350-A03F-A72BF5A6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65" y="3762001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3C34A2-B8FC-46E5-9DC6-8F8ABDD9C979}"/>
              </a:ext>
            </a:extLst>
          </p:cNvPr>
          <p:cNvSpPr/>
          <p:nvPr/>
        </p:nvSpPr>
        <p:spPr>
          <a:xfrm>
            <a:off x="8215330" y="2471544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2419E-0965-4108-A720-EA33A22FF31E}"/>
              </a:ext>
            </a:extLst>
          </p:cNvPr>
          <p:cNvSpPr/>
          <p:nvPr/>
        </p:nvSpPr>
        <p:spPr>
          <a:xfrm>
            <a:off x="8848638" y="2851640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E5E56A2-DAAC-48D8-9B61-086BC5DFC0D9}"/>
              </a:ext>
            </a:extLst>
          </p:cNvPr>
          <p:cNvSpPr/>
          <p:nvPr/>
        </p:nvSpPr>
        <p:spPr>
          <a:xfrm>
            <a:off x="8863761" y="3338535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13.246.100.44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289780C-CBCB-40AA-A9E2-1BD942747DFE}"/>
              </a:ext>
            </a:extLst>
          </p:cNvPr>
          <p:cNvSpPr/>
          <p:nvPr/>
        </p:nvSpPr>
        <p:spPr>
          <a:xfrm>
            <a:off x="8874307" y="3811938"/>
            <a:ext cx="10663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13.246.100.173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C5AB43A-9448-4AE3-9CBD-1CD155EDEFA2}"/>
              </a:ext>
            </a:extLst>
          </p:cNvPr>
          <p:cNvCxnSpPr>
            <a:stCxn id="46" idx="3"/>
            <a:endCxn id="95" idx="1"/>
          </p:cNvCxnSpPr>
          <p:nvPr/>
        </p:nvCxnSpPr>
        <p:spPr>
          <a:xfrm flipV="1">
            <a:off x="7279753" y="3476998"/>
            <a:ext cx="658574" cy="12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D394F-E841-4FC0-9376-5B90F0DCA076}"/>
              </a:ext>
            </a:extLst>
          </p:cNvPr>
          <p:cNvCxnSpPr>
            <a:stCxn id="95" idx="0"/>
            <a:endCxn id="98" idx="1"/>
          </p:cNvCxnSpPr>
          <p:nvPr/>
        </p:nvCxnSpPr>
        <p:spPr>
          <a:xfrm rot="5400000" flipH="1" flipV="1">
            <a:off x="8155532" y="2968313"/>
            <a:ext cx="291481" cy="38538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173896B7-0891-4A86-8A9A-D8CE5B7818A4}"/>
              </a:ext>
            </a:extLst>
          </p:cNvPr>
          <p:cNvCxnSpPr>
            <a:stCxn id="95" idx="2"/>
            <a:endCxn id="100" idx="1"/>
          </p:cNvCxnSpPr>
          <p:nvPr/>
        </p:nvCxnSpPr>
        <p:spPr>
          <a:xfrm rot="16200000" flipH="1">
            <a:off x="8148811" y="3607018"/>
            <a:ext cx="304922" cy="3853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1DBF57-E2E2-41BD-8809-E7C5909EFEA2}"/>
              </a:ext>
            </a:extLst>
          </p:cNvPr>
          <p:cNvCxnSpPr>
            <a:stCxn id="95" idx="3"/>
            <a:endCxn id="99" idx="1"/>
          </p:cNvCxnSpPr>
          <p:nvPr/>
        </p:nvCxnSpPr>
        <p:spPr>
          <a:xfrm>
            <a:off x="8278832" y="3476998"/>
            <a:ext cx="215133" cy="16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2">
            <a:extLst>
              <a:ext uri="{FF2B5EF4-FFF2-40B4-BE49-F238E27FC236}">
                <a16:creationId xmlns:a16="http://schemas.microsoft.com/office/drawing/2014/main" id="{D961DED4-0C07-492A-8C43-59048F365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8" y="3069433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829327-2A26-4E67-9644-845E0081B36D}"/>
              </a:ext>
            </a:extLst>
          </p:cNvPr>
          <p:cNvCxnSpPr/>
          <p:nvPr/>
        </p:nvCxnSpPr>
        <p:spPr>
          <a:xfrm>
            <a:off x="2641081" y="3584756"/>
            <a:ext cx="6468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221443-F30C-4293-916A-4096CD701277}"/>
              </a:ext>
            </a:extLst>
          </p:cNvPr>
          <p:cNvSpPr/>
          <p:nvPr/>
        </p:nvSpPr>
        <p:spPr>
          <a:xfrm>
            <a:off x="5942064" y="5767107"/>
            <a:ext cx="4663144" cy="1253884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2"/>
                </a:solidFill>
              </a:rPr>
              <a:t>VPC-1</a:t>
            </a:r>
            <a:r>
              <a:rPr lang="ko-KR" altLang="en-US" sz="1100" dirty="0">
                <a:solidFill>
                  <a:schemeClr val="tx2"/>
                </a:solidFill>
              </a:rPr>
              <a:t>의</a:t>
            </a:r>
            <a:r>
              <a:rPr lang="en-US" altLang="ko-KR" sz="1100" dirty="0">
                <a:solidFill>
                  <a:schemeClr val="tx2"/>
                </a:solidFill>
              </a:rPr>
              <a:t> </a:t>
            </a:r>
            <a:r>
              <a:rPr lang="ko-KR" altLang="en-US" sz="1100" dirty="0" err="1">
                <a:solidFill>
                  <a:schemeClr val="tx2"/>
                </a:solidFill>
              </a:rPr>
              <a:t>인스탄스</a:t>
            </a:r>
            <a:r>
              <a:rPr lang="en-US" altLang="ko-KR" sz="1100" dirty="0">
                <a:solidFill>
                  <a:schemeClr val="tx2"/>
                </a:solidFill>
              </a:rPr>
              <a:t>(92.75.100.128)</a:t>
            </a:r>
            <a:r>
              <a:rPr lang="ko-KR" altLang="en-US" sz="1100" dirty="0">
                <a:solidFill>
                  <a:schemeClr val="tx2"/>
                </a:solidFill>
              </a:rPr>
              <a:t>가 </a:t>
            </a:r>
            <a:r>
              <a:rPr lang="en-US" altLang="ko-KR" sz="1100" dirty="0">
                <a:solidFill>
                  <a:srgbClr val="FF0000"/>
                </a:solidFill>
              </a:rPr>
              <a:t>13.246.100.25</a:t>
            </a:r>
            <a:r>
              <a:rPr lang="ko-KR" altLang="en-US" sz="1100" dirty="0">
                <a:solidFill>
                  <a:schemeClr val="tx2"/>
                </a:solidFill>
              </a:rPr>
              <a:t>로 연결하면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2"/>
                </a:solidFill>
              </a:rPr>
              <a:t> VPC-1</a:t>
            </a:r>
            <a:r>
              <a:rPr lang="ko-KR" altLang="en-US" sz="1100" dirty="0">
                <a:solidFill>
                  <a:schemeClr val="tx2"/>
                </a:solidFill>
              </a:rPr>
              <a:t>의 </a:t>
            </a:r>
            <a:r>
              <a:rPr lang="en-US" altLang="ko-KR" sz="1100" dirty="0">
                <a:solidFill>
                  <a:schemeClr val="tx2"/>
                </a:solidFill>
              </a:rPr>
              <a:t>Subnet-1</a:t>
            </a:r>
            <a:r>
              <a:rPr lang="ko-KR" altLang="en-US" sz="1100" dirty="0">
                <a:solidFill>
                  <a:schemeClr val="tx2"/>
                </a:solidFill>
              </a:rPr>
              <a:t>의 </a:t>
            </a:r>
            <a:r>
              <a:rPr lang="en-US" altLang="ko-KR" sz="1100" dirty="0">
                <a:solidFill>
                  <a:schemeClr val="tx2"/>
                </a:solidFill>
              </a:rPr>
              <a:t>routing Table</a:t>
            </a:r>
            <a:r>
              <a:rPr lang="ko-KR" altLang="en-US" sz="1100" dirty="0">
                <a:solidFill>
                  <a:schemeClr val="tx2"/>
                </a:solidFill>
              </a:rPr>
              <a:t>을 순차적으로 검색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먼저 </a:t>
            </a:r>
            <a:r>
              <a:rPr lang="en-US" altLang="ko-KR" sz="1100" dirty="0">
                <a:solidFill>
                  <a:schemeClr val="tx2"/>
                </a:solidFill>
              </a:rPr>
              <a:t>matching </a:t>
            </a:r>
            <a:r>
              <a:rPr lang="ko-KR" altLang="en-US" sz="1100" dirty="0">
                <a:solidFill>
                  <a:schemeClr val="tx2"/>
                </a:solidFill>
              </a:rPr>
              <a:t>되는 라우팅 정보로 트래픽 전송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b="1" dirty="0">
                <a:solidFill>
                  <a:schemeClr val="tx2"/>
                </a:solidFill>
              </a:rPr>
              <a:t>13.246.100.25/32</a:t>
            </a:r>
            <a:r>
              <a:rPr lang="ko-KR" altLang="en-US" sz="1100" b="1" dirty="0">
                <a:solidFill>
                  <a:schemeClr val="tx2"/>
                </a:solidFill>
              </a:rPr>
              <a:t> 에 먼저 </a:t>
            </a:r>
            <a:r>
              <a:rPr lang="en-US" altLang="ko-KR" sz="1100" b="1" dirty="0">
                <a:solidFill>
                  <a:schemeClr val="tx2"/>
                </a:solidFill>
              </a:rPr>
              <a:t>matching</a:t>
            </a:r>
            <a:r>
              <a:rPr lang="ko-KR" altLang="en-US" sz="1100" b="1" dirty="0">
                <a:solidFill>
                  <a:schemeClr val="tx2"/>
                </a:solidFill>
              </a:rPr>
              <a:t>되어 </a:t>
            </a:r>
            <a:r>
              <a:rPr lang="en-US" altLang="ko-KR" sz="11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r>
              <a:rPr lang="ko-KR" altLang="en-US" sz="1100" b="1" dirty="0">
                <a:solidFill>
                  <a:schemeClr val="tx2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로 라우팅</a:t>
            </a:r>
            <a:endParaRPr lang="en-US" altLang="ko-KR" sz="1100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662974-D208-459D-BABE-932393AE1C81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id="{FF2D9FC2-8008-4C40-95CA-9EF2DD8DA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042" y="549726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FE812EA6-DC9F-463C-84D6-B49462B0C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60256"/>
              </p:ext>
            </p:extLst>
          </p:nvPr>
        </p:nvGraphicFramePr>
        <p:xfrm>
          <a:off x="190308" y="5715262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13.246.0.0/16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92.75.100.128/32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8438EB2-24DA-4D09-9E5B-C3975926F167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651600" y="6125064"/>
            <a:ext cx="6363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0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시나리오 사례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 East-West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트래픽 검사 </a:t>
            </a: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(subnet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간</a:t>
            </a: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)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 </a:t>
            </a:r>
            <a:endParaRPr lang="en-US" altLang="ko-KR" sz="1800" b="1" spc="-150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1800" dirty="0">
                <a:solidFill>
                  <a:srgbClr val="C00000"/>
                </a:solidFill>
              </a:rPr>
              <a:t>방화벽 </a:t>
            </a:r>
            <a:r>
              <a:rPr lang="ko-KR" altLang="en-US" sz="1800" dirty="0" err="1">
                <a:solidFill>
                  <a:srgbClr val="C00000"/>
                </a:solidFill>
              </a:rPr>
              <a:t>어플라이언스를</a:t>
            </a:r>
            <a:r>
              <a:rPr lang="ko-KR" altLang="en-US" sz="1800" dirty="0">
                <a:solidFill>
                  <a:srgbClr val="C00000"/>
                </a:solidFill>
              </a:rPr>
              <a:t> 통해 해당 </a:t>
            </a:r>
            <a:r>
              <a:rPr lang="ko-KR" altLang="en-US" sz="1800" dirty="0" err="1">
                <a:solidFill>
                  <a:srgbClr val="C00000"/>
                </a:solidFill>
              </a:rPr>
              <a:t>서브넷</a:t>
            </a:r>
            <a:r>
              <a:rPr lang="ko-KR" altLang="en-US" sz="1800" dirty="0">
                <a:solidFill>
                  <a:srgbClr val="C00000"/>
                </a:solidFill>
              </a:rPr>
              <a:t> 간의 트래픽을 검사하려는 시나리오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954213" y="2739479"/>
            <a:ext cx="9073007" cy="2985368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188" y="2738978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1262909" y="2751981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1405967" y="2479327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BAE32E97-4DCE-4024-930F-D083F97831CB}"/>
              </a:ext>
            </a:extLst>
          </p:cNvPr>
          <p:cNvSpPr/>
          <p:nvPr/>
        </p:nvSpPr>
        <p:spPr>
          <a:xfrm>
            <a:off x="1899622" y="3422968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1235BBC-1EB3-4602-9EAD-25ABEEB009C6}"/>
              </a:ext>
            </a:extLst>
          </p:cNvPr>
          <p:cNvSpPr/>
          <p:nvPr/>
        </p:nvSpPr>
        <p:spPr>
          <a:xfrm>
            <a:off x="2075394" y="3405577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2A7C515-639D-482B-B4A0-9B36F6B56A20}"/>
              </a:ext>
            </a:extLst>
          </p:cNvPr>
          <p:cNvSpPr/>
          <p:nvPr/>
        </p:nvSpPr>
        <p:spPr>
          <a:xfrm>
            <a:off x="2075394" y="3239349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A639DB1F-B4E0-4774-A35F-16DCCAFCB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4496" y="3422968"/>
            <a:ext cx="228830" cy="228830"/>
          </a:xfrm>
          <a:prstGeom prst="rect">
            <a:avLst/>
          </a:prstGeom>
        </p:spPr>
      </p:pic>
      <p:pic>
        <p:nvPicPr>
          <p:cNvPr id="78" name="Graphic 60">
            <a:extLst>
              <a:ext uri="{FF2B5EF4-FFF2-40B4-BE49-F238E27FC236}">
                <a16:creationId xmlns:a16="http://schemas.microsoft.com/office/drawing/2014/main" id="{F86C68C9-8EC6-48F7-8866-FB172B62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4030380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60">
            <a:extLst>
              <a:ext uri="{FF2B5EF4-FFF2-40B4-BE49-F238E27FC236}">
                <a16:creationId xmlns:a16="http://schemas.microsoft.com/office/drawing/2014/main" id="{1F9407F6-1011-45CF-8131-79959D47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17" y="4041698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0">
            <a:extLst>
              <a:ext uri="{FF2B5EF4-FFF2-40B4-BE49-F238E27FC236}">
                <a16:creationId xmlns:a16="http://schemas.microsoft.com/office/drawing/2014/main" id="{11CCD5E3-E3FF-423D-A400-1F96228D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4" y="4030380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Rectangle 43">
            <a:extLst>
              <a:ext uri="{FF2B5EF4-FFF2-40B4-BE49-F238E27FC236}">
                <a16:creationId xmlns:a16="http://schemas.microsoft.com/office/drawing/2014/main" id="{E9C5E40B-517D-437C-9F51-A9A87960379C}"/>
              </a:ext>
            </a:extLst>
          </p:cNvPr>
          <p:cNvSpPr/>
          <p:nvPr/>
        </p:nvSpPr>
        <p:spPr>
          <a:xfrm>
            <a:off x="7885423" y="3405577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0325AD-77B5-4111-8E3B-ED8B8EB7C434}"/>
              </a:ext>
            </a:extLst>
          </p:cNvPr>
          <p:cNvSpPr/>
          <p:nvPr/>
        </p:nvSpPr>
        <p:spPr>
          <a:xfrm>
            <a:off x="8061195" y="338818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EB14909-280D-494A-86D8-F4FDE03E9627}"/>
              </a:ext>
            </a:extLst>
          </p:cNvPr>
          <p:cNvSpPr/>
          <p:nvPr/>
        </p:nvSpPr>
        <p:spPr>
          <a:xfrm>
            <a:off x="8061195" y="3221958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97" name="Graphic 21">
            <a:extLst>
              <a:ext uri="{FF2B5EF4-FFF2-40B4-BE49-F238E27FC236}">
                <a16:creationId xmlns:a16="http://schemas.microsoft.com/office/drawing/2014/main" id="{2D402F26-39C2-4014-A52F-FC5C6679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0297" y="3405577"/>
            <a:ext cx="228830" cy="228830"/>
          </a:xfrm>
          <a:prstGeom prst="rect">
            <a:avLst/>
          </a:prstGeom>
        </p:spPr>
      </p:pic>
      <p:pic>
        <p:nvPicPr>
          <p:cNvPr id="109" name="Graphic 60">
            <a:extLst>
              <a:ext uri="{FF2B5EF4-FFF2-40B4-BE49-F238E27FC236}">
                <a16:creationId xmlns:a16="http://schemas.microsoft.com/office/drawing/2014/main" id="{BC4B81D0-2E7E-4F38-8EF9-17BAC872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21" y="403053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60">
            <a:extLst>
              <a:ext uri="{FF2B5EF4-FFF2-40B4-BE49-F238E27FC236}">
                <a16:creationId xmlns:a16="http://schemas.microsoft.com/office/drawing/2014/main" id="{A204A7AD-A323-4AD2-AB9A-5D62EE87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14" y="403180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60">
            <a:extLst>
              <a:ext uri="{FF2B5EF4-FFF2-40B4-BE49-F238E27FC236}">
                <a16:creationId xmlns:a16="http://schemas.microsoft.com/office/drawing/2014/main" id="{DF65E432-3291-4054-B1B9-FCC2F30B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21" y="403053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43">
            <a:extLst>
              <a:ext uri="{FF2B5EF4-FFF2-40B4-BE49-F238E27FC236}">
                <a16:creationId xmlns:a16="http://schemas.microsoft.com/office/drawing/2014/main" id="{D6C8034D-3299-470F-B8F4-080943489460}"/>
              </a:ext>
            </a:extLst>
          </p:cNvPr>
          <p:cNvSpPr/>
          <p:nvPr/>
        </p:nvSpPr>
        <p:spPr>
          <a:xfrm>
            <a:off x="4668289" y="3388186"/>
            <a:ext cx="2101484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ABB0C77-DC3B-47E1-886D-80E116B9B700}"/>
              </a:ext>
            </a:extLst>
          </p:cNvPr>
          <p:cNvSpPr/>
          <p:nvPr/>
        </p:nvSpPr>
        <p:spPr>
          <a:xfrm>
            <a:off x="5100253" y="3370795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</a:t>
            </a:r>
            <a:r>
              <a:rPr lang="ko-KR" altLang="en-US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BE140C8-1C5E-4749-A087-16BC66982718}"/>
              </a:ext>
            </a:extLst>
          </p:cNvPr>
          <p:cNvSpPr/>
          <p:nvPr/>
        </p:nvSpPr>
        <p:spPr>
          <a:xfrm>
            <a:off x="5100253" y="3204567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118" name="Graphic 21">
            <a:extLst>
              <a:ext uri="{FF2B5EF4-FFF2-40B4-BE49-F238E27FC236}">
                <a16:creationId xmlns:a16="http://schemas.microsoft.com/office/drawing/2014/main" id="{275E2265-1E59-4C5A-BA18-F0A9CADE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559" y="3388186"/>
            <a:ext cx="228830" cy="228830"/>
          </a:xfrm>
          <a:prstGeom prst="rect">
            <a:avLst/>
          </a:prstGeom>
        </p:spPr>
      </p:pic>
      <p:pic>
        <p:nvPicPr>
          <p:cNvPr id="119" name="Graphic 60">
            <a:extLst>
              <a:ext uri="{FF2B5EF4-FFF2-40B4-BE49-F238E27FC236}">
                <a16:creationId xmlns:a16="http://schemas.microsoft.com/office/drawing/2014/main" id="{AE7C3C2D-95E8-48E3-81B4-BE99A46E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62" y="3628476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Box 18">
            <a:extLst>
              <a:ext uri="{FF2B5EF4-FFF2-40B4-BE49-F238E27FC236}">
                <a16:creationId xmlns:a16="http://schemas.microsoft.com/office/drawing/2014/main" id="{A193647A-F61A-46AC-B318-AEA39B7C7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0825" y="3849571"/>
            <a:ext cx="1108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</a:t>
            </a:r>
          </a:p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interface</a:t>
            </a:r>
          </a:p>
        </p:txBody>
      </p:sp>
      <p:pic>
        <p:nvPicPr>
          <p:cNvPr id="124" name="Graphic 37">
            <a:extLst>
              <a:ext uri="{FF2B5EF4-FFF2-40B4-BE49-F238E27FC236}">
                <a16:creationId xmlns:a16="http://schemas.microsoft.com/office/drawing/2014/main" id="{36B38035-1322-40B5-AD6B-9EAA6DAF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62" y="4034487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extBox 18">
            <a:extLst>
              <a:ext uri="{FF2B5EF4-FFF2-40B4-BE49-F238E27FC236}">
                <a16:creationId xmlns:a16="http://schemas.microsoft.com/office/drawing/2014/main" id="{BD3775C8-175F-431F-B39F-1A737A4F8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804" y="4395417"/>
            <a:ext cx="11080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eni-0af41d50</a:t>
            </a:r>
            <a:endParaRPr lang="en-US" altLang="en-US" sz="900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7FBCC49-1218-40C1-9986-29AF0D49570C}"/>
              </a:ext>
            </a:extLst>
          </p:cNvPr>
          <p:cNvCxnSpPr>
            <a:cxnSpLocks/>
            <a:stCxn id="80" idx="3"/>
            <a:endCxn id="124" idx="1"/>
          </p:cNvCxnSpPr>
          <p:nvPr/>
        </p:nvCxnSpPr>
        <p:spPr>
          <a:xfrm>
            <a:off x="3247586" y="4224761"/>
            <a:ext cx="2229376" cy="41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0C3C0CA-E36B-403C-B198-3DE0BD9FEA72}"/>
              </a:ext>
            </a:extLst>
          </p:cNvPr>
          <p:cNvCxnSpPr>
            <a:cxnSpLocks/>
            <a:endCxn id="109" idx="1"/>
          </p:cNvCxnSpPr>
          <p:nvPr/>
        </p:nvCxnSpPr>
        <p:spPr>
          <a:xfrm flipV="1">
            <a:off x="5860466" y="4224913"/>
            <a:ext cx="2179855" cy="991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E0BCF3F3-D95D-42C9-948A-898A61545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417621"/>
              </p:ext>
            </p:extLst>
          </p:nvPr>
        </p:nvGraphicFramePr>
        <p:xfrm>
          <a:off x="1267552" y="4830371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92.75.100.0/24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eni-0af41d50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</a:tbl>
          </a:graphicData>
        </a:graphic>
      </p:graphicFrame>
      <p:graphicFrame>
        <p:nvGraphicFramePr>
          <p:cNvPr id="127" name="표 126">
            <a:extLst>
              <a:ext uri="{FF2B5EF4-FFF2-40B4-BE49-F238E27FC236}">
                <a16:creationId xmlns:a16="http://schemas.microsoft.com/office/drawing/2014/main" id="{3A5B0C6C-4894-4A3E-AB6F-B6F18ABFE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53187"/>
              </p:ext>
            </p:extLst>
          </p:nvPr>
        </p:nvGraphicFramePr>
        <p:xfrm>
          <a:off x="7401639" y="4830371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92.75.1.0/24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eni-0af41d50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</a:tbl>
          </a:graphicData>
        </a:graphic>
      </p:graphicFrame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56E8A20D-9BAB-4360-B7BA-AC44ED81D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43288"/>
              </p:ext>
            </p:extLst>
          </p:nvPr>
        </p:nvGraphicFramePr>
        <p:xfrm>
          <a:off x="4520179" y="4830371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7A4940A6-9FC2-443B-9E46-DBB8827AEF68}"/>
              </a:ext>
            </a:extLst>
          </p:cNvPr>
          <p:cNvSpPr/>
          <p:nvPr/>
        </p:nvSpPr>
        <p:spPr>
          <a:xfrm>
            <a:off x="949188" y="5807343"/>
            <a:ext cx="9073006" cy="1027596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2"/>
                </a:solidFill>
              </a:rPr>
              <a:t>Appliance</a:t>
            </a:r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Subnet</a:t>
            </a:r>
            <a:r>
              <a:rPr lang="ko-KR" altLang="en-US" sz="1200" dirty="0">
                <a:solidFill>
                  <a:schemeClr val="tx2"/>
                </a:solidFill>
              </a:rPr>
              <a:t>에 보안 </a:t>
            </a:r>
            <a:r>
              <a:rPr lang="en-US" altLang="ko-KR" sz="1200" dirty="0">
                <a:solidFill>
                  <a:schemeClr val="tx2"/>
                </a:solidFill>
              </a:rPr>
              <a:t>Appliance </a:t>
            </a:r>
            <a:r>
              <a:rPr lang="ko-KR" altLang="en-US" sz="1200" dirty="0">
                <a:solidFill>
                  <a:schemeClr val="tx2"/>
                </a:solidFill>
              </a:rPr>
              <a:t>나 모니터링 </a:t>
            </a:r>
            <a:r>
              <a:rPr lang="en-US" altLang="ko-KR" sz="1200" dirty="0">
                <a:solidFill>
                  <a:schemeClr val="tx2"/>
                </a:solidFill>
              </a:rPr>
              <a:t>Appliance</a:t>
            </a:r>
            <a:r>
              <a:rPr lang="ko-KR" altLang="en-US" sz="1200" dirty="0">
                <a:solidFill>
                  <a:schemeClr val="tx2"/>
                </a:solidFill>
              </a:rPr>
              <a:t>를</a:t>
            </a:r>
            <a:r>
              <a:rPr lang="en-US" altLang="ko-KR" sz="1200" dirty="0">
                <a:solidFill>
                  <a:schemeClr val="tx2"/>
                </a:solidFill>
              </a:rPr>
              <a:t> </a:t>
            </a:r>
            <a:r>
              <a:rPr lang="ko-KR" altLang="en-US" sz="1200" dirty="0">
                <a:solidFill>
                  <a:schemeClr val="tx2"/>
                </a:solidFill>
              </a:rPr>
              <a:t>설치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rgbClr val="FF0000"/>
                </a:solidFill>
              </a:rPr>
              <a:t>VPC</a:t>
            </a:r>
            <a:r>
              <a:rPr lang="ko-KR" altLang="en-US" sz="1200" b="1" dirty="0">
                <a:solidFill>
                  <a:srgbClr val="FF0000"/>
                </a:solidFill>
              </a:rPr>
              <a:t>의 내부 </a:t>
            </a:r>
            <a:r>
              <a:rPr lang="en-US" altLang="ko-KR" sz="1200" b="1" dirty="0">
                <a:solidFill>
                  <a:srgbClr val="FF0000"/>
                </a:solidFill>
              </a:rPr>
              <a:t>Subnet</a:t>
            </a:r>
            <a:r>
              <a:rPr lang="ko-KR" altLang="en-US" sz="1200" b="1" dirty="0">
                <a:solidFill>
                  <a:srgbClr val="FF0000"/>
                </a:solidFill>
              </a:rPr>
              <a:t> 사이의 모든 트래픽은 </a:t>
            </a:r>
            <a:r>
              <a:rPr lang="en-US" altLang="ko-KR" sz="1200" b="1" dirty="0">
                <a:solidFill>
                  <a:srgbClr val="FF0000"/>
                </a:solidFill>
              </a:rPr>
              <a:t>Appliance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Subnet</a:t>
            </a:r>
            <a:r>
              <a:rPr lang="ko-KR" altLang="en-US" sz="1200" b="1" dirty="0">
                <a:solidFill>
                  <a:srgbClr val="FF0000"/>
                </a:solidFill>
              </a:rPr>
              <a:t>의 </a:t>
            </a:r>
            <a:r>
              <a:rPr lang="en-US" altLang="ko-KR" sz="1200" b="1" dirty="0">
                <a:solidFill>
                  <a:srgbClr val="FF0000"/>
                </a:solidFill>
              </a:rPr>
              <a:t>Instance</a:t>
            </a:r>
            <a:r>
              <a:rPr lang="ko-KR" altLang="en-US" sz="1200" b="1" dirty="0">
                <a:solidFill>
                  <a:srgbClr val="FF0000"/>
                </a:solidFill>
              </a:rPr>
              <a:t>를 경유 시킴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2"/>
                </a:solidFill>
              </a:rPr>
              <a:t>Appliance</a:t>
            </a:r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Subnet</a:t>
            </a:r>
            <a:r>
              <a:rPr lang="ko-KR" altLang="en-US" sz="1200" dirty="0">
                <a:solidFill>
                  <a:schemeClr val="tx2"/>
                </a:solidFill>
              </a:rPr>
              <a:t>의 </a:t>
            </a:r>
            <a:r>
              <a:rPr lang="en-US" altLang="ko-KR" sz="1200" dirty="0">
                <a:solidFill>
                  <a:schemeClr val="tx2"/>
                </a:solidFill>
              </a:rPr>
              <a:t>Instance</a:t>
            </a:r>
            <a:r>
              <a:rPr lang="ko-KR" altLang="en-US" sz="1200" dirty="0">
                <a:solidFill>
                  <a:schemeClr val="tx2"/>
                </a:solidFill>
              </a:rPr>
              <a:t>는 최종 목적지 도달 전 패킷에 대한 검사</a:t>
            </a:r>
            <a:r>
              <a:rPr lang="en-US" altLang="ko-KR" sz="1200" dirty="0">
                <a:solidFill>
                  <a:schemeClr val="tx2"/>
                </a:solidFill>
              </a:rPr>
              <a:t>(</a:t>
            </a:r>
            <a:r>
              <a:rPr lang="ko-KR" altLang="en-US" sz="1200" dirty="0">
                <a:solidFill>
                  <a:schemeClr val="tx2"/>
                </a:solidFill>
              </a:rPr>
              <a:t>보안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모니터링</a:t>
            </a:r>
            <a:r>
              <a:rPr lang="en-US" altLang="ko-KR" sz="1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B4E6020-2CF2-40F5-8A54-5A1EF210181E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432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287F22-0FC7-4C6F-B2FE-BCF52C6FAFD4}"/>
              </a:ext>
            </a:extLst>
          </p:cNvPr>
          <p:cNvSpPr/>
          <p:nvPr/>
        </p:nvSpPr>
        <p:spPr>
          <a:xfrm>
            <a:off x="4184725" y="3259491"/>
            <a:ext cx="2890167" cy="2105316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311165" y="2528614"/>
            <a:ext cx="2939603" cy="437729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시나리오 사례</a:t>
            </a:r>
            <a:r>
              <a:rPr lang="en-US" altLang="ko-KR" sz="2800" b="1" spc="-150" dirty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-  North-South </a:t>
            </a:r>
            <a:r>
              <a:rPr lang="ko-KR" altLang="en-US" sz="1800" b="1" spc="-150" dirty="0">
                <a:solidFill>
                  <a:schemeClr val="tx2"/>
                </a:solidFill>
                <a:latin typeface="+mn-ea"/>
              </a:rPr>
              <a:t>트래픽 검사 </a:t>
            </a:r>
            <a:r>
              <a:rPr lang="en-US" altLang="ko-KR" sz="1800" b="1" spc="-150" dirty="0">
                <a:solidFill>
                  <a:schemeClr val="tx2"/>
                </a:solidFill>
                <a:latin typeface="+mn-ea"/>
              </a:rPr>
              <a:t>(Gateway Routing)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VPC</a:t>
            </a:r>
            <a:r>
              <a:rPr lang="ko-KR" altLang="en-US" sz="1800" dirty="0">
                <a:solidFill>
                  <a:srgbClr val="C00000"/>
                </a:solidFill>
              </a:rPr>
              <a:t>로 </a:t>
            </a:r>
            <a:r>
              <a:rPr lang="en-US" altLang="ko-KR" sz="1800" dirty="0">
                <a:solidFill>
                  <a:srgbClr val="C00000"/>
                </a:solidFill>
              </a:rPr>
              <a:t>inbound </a:t>
            </a:r>
            <a:r>
              <a:rPr lang="ko-KR" altLang="en-US" sz="1800" dirty="0">
                <a:solidFill>
                  <a:srgbClr val="C00000"/>
                </a:solidFill>
              </a:rPr>
              <a:t>되는 트래픽에 대해 </a:t>
            </a:r>
            <a:r>
              <a:rPr lang="ko-KR" altLang="en-US" sz="1800" dirty="0" err="1">
                <a:solidFill>
                  <a:srgbClr val="C00000"/>
                </a:solidFill>
              </a:rPr>
              <a:t>서브넷</a:t>
            </a:r>
            <a:r>
              <a:rPr lang="ko-KR" altLang="en-US" sz="1800" dirty="0">
                <a:solidFill>
                  <a:srgbClr val="C00000"/>
                </a:solidFill>
              </a:rPr>
              <a:t> 간의 트래픽을 검사하려는 시나리오</a:t>
            </a:r>
            <a:r>
              <a:rPr lang="en-US" altLang="ko-KR" sz="1800" dirty="0">
                <a:solidFill>
                  <a:srgbClr val="C00000"/>
                </a:solidFill>
              </a:rPr>
              <a:t> 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40" y="2528114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619861" y="2541117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762919" y="2268463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BAE32E97-4DCE-4024-930F-D083F97831CB}"/>
              </a:ext>
            </a:extLst>
          </p:cNvPr>
          <p:cNvSpPr/>
          <p:nvPr/>
        </p:nvSpPr>
        <p:spPr>
          <a:xfrm>
            <a:off x="959236" y="5364807"/>
            <a:ext cx="15440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1235BBC-1EB3-4602-9EAD-25ABEEB009C6}"/>
              </a:ext>
            </a:extLst>
          </p:cNvPr>
          <p:cNvSpPr/>
          <p:nvPr/>
        </p:nvSpPr>
        <p:spPr>
          <a:xfrm>
            <a:off x="1135008" y="534741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2A7C515-639D-482B-B4A0-9B36F6B56A20}"/>
              </a:ext>
            </a:extLst>
          </p:cNvPr>
          <p:cNvSpPr/>
          <p:nvPr/>
        </p:nvSpPr>
        <p:spPr>
          <a:xfrm>
            <a:off x="1195296" y="5181188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A639DB1F-B4E0-4774-A35F-16DCCAFCB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110" y="5364807"/>
            <a:ext cx="228830" cy="228830"/>
          </a:xfrm>
          <a:prstGeom prst="rect">
            <a:avLst/>
          </a:prstGeom>
        </p:spPr>
      </p:pic>
      <p:pic>
        <p:nvPicPr>
          <p:cNvPr id="79" name="Graphic 60">
            <a:extLst>
              <a:ext uri="{FF2B5EF4-FFF2-40B4-BE49-F238E27FC236}">
                <a16:creationId xmlns:a16="http://schemas.microsoft.com/office/drawing/2014/main" id="{1F9407F6-1011-45CF-8131-79959D47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68" y="5940871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43">
            <a:extLst>
              <a:ext uri="{FF2B5EF4-FFF2-40B4-BE49-F238E27FC236}">
                <a16:creationId xmlns:a16="http://schemas.microsoft.com/office/drawing/2014/main" id="{3726EA5A-824A-45EE-AE23-AACF009794BE}"/>
              </a:ext>
            </a:extLst>
          </p:cNvPr>
          <p:cNvSpPr/>
          <p:nvPr/>
        </p:nvSpPr>
        <p:spPr>
          <a:xfrm>
            <a:off x="886179" y="3311895"/>
            <a:ext cx="1610074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Graphic 32">
            <a:extLst>
              <a:ext uri="{FF2B5EF4-FFF2-40B4-BE49-F238E27FC236}">
                <a16:creationId xmlns:a16="http://schemas.microsoft.com/office/drawing/2014/main" id="{64E9634E-6E71-4F4C-BB45-F6A663997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179" y="3311895"/>
            <a:ext cx="228830" cy="22883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BAF43A-515C-48CB-8600-10D1578CCA26}"/>
              </a:ext>
            </a:extLst>
          </p:cNvPr>
          <p:cNvSpPr/>
          <p:nvPr/>
        </p:nvSpPr>
        <p:spPr>
          <a:xfrm>
            <a:off x="1061951" y="3294504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E6C031-D24B-4FCB-95AE-B55653A58209}"/>
              </a:ext>
            </a:extLst>
          </p:cNvPr>
          <p:cNvSpPr/>
          <p:nvPr/>
        </p:nvSpPr>
        <p:spPr>
          <a:xfrm>
            <a:off x="1185308" y="3127012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ADCEDA-1A92-406A-810F-57D533930FC5}"/>
              </a:ext>
            </a:extLst>
          </p:cNvPr>
          <p:cNvSpPr/>
          <p:nvPr/>
        </p:nvSpPr>
        <p:spPr>
          <a:xfrm>
            <a:off x="1270880" y="4255830"/>
            <a:ext cx="9220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</p:txBody>
      </p:sp>
      <p:pic>
        <p:nvPicPr>
          <p:cNvPr id="44" name="Graphic 60">
            <a:extLst>
              <a:ext uri="{FF2B5EF4-FFF2-40B4-BE49-F238E27FC236}">
                <a16:creationId xmlns:a16="http://schemas.microsoft.com/office/drawing/2014/main" id="{817E4D96-F7D2-4813-97A4-5E91CEDF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68" y="3722481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7">
            <a:extLst>
              <a:ext uri="{FF2B5EF4-FFF2-40B4-BE49-F238E27FC236}">
                <a16:creationId xmlns:a16="http://schemas.microsoft.com/office/drawing/2014/main" id="{1372765E-3D6D-4DE4-8A36-D8F78D9F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78" y="3722481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8">
            <a:extLst>
              <a:ext uri="{FF2B5EF4-FFF2-40B4-BE49-F238E27FC236}">
                <a16:creationId xmlns:a16="http://schemas.microsoft.com/office/drawing/2014/main" id="{CBF70323-DCF0-48A4-BE3D-EBF46C916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4336" y="3522499"/>
            <a:ext cx="11080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90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eni-0af41d50</a:t>
            </a:r>
            <a:endParaRPr lang="en-US" altLang="en-US" sz="900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phic 10">
            <a:extLst>
              <a:ext uri="{FF2B5EF4-FFF2-40B4-BE49-F238E27FC236}">
                <a16:creationId xmlns:a16="http://schemas.microsoft.com/office/drawing/2014/main" id="{097853F7-0D19-4CAF-BBE7-5A7EE785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51" y="372657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49" name="Graphic 31">
            <a:extLst>
              <a:ext uri="{FF2B5EF4-FFF2-40B4-BE49-F238E27FC236}">
                <a16:creationId xmlns:a16="http://schemas.microsoft.com/office/drawing/2014/main" id="{C8D72364-CBA1-4F2B-87F6-726A7EF5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31" y="3743287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2B502CF-ED20-4F14-9567-EDD41B69E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533" y="4097831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12">
            <a:extLst>
              <a:ext uri="{FF2B5EF4-FFF2-40B4-BE49-F238E27FC236}">
                <a16:creationId xmlns:a16="http://schemas.microsoft.com/office/drawing/2014/main" id="{C15286F2-B007-4500-A354-92913612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52" y="255187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FCF29BD9-71BB-4427-B51B-76BCE64FD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800" y="296104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56" name="Graphic 24">
            <a:extLst>
              <a:ext uri="{FF2B5EF4-FFF2-40B4-BE49-F238E27FC236}">
                <a16:creationId xmlns:a16="http://schemas.microsoft.com/office/drawing/2014/main" id="{F54875C5-ED76-4DC7-9F0B-28AC4E70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85" y="2576496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CB44D8EC-F0B0-46EF-BF7D-8B8B39103DD2}"/>
              </a:ext>
            </a:extLst>
          </p:cNvPr>
          <p:cNvSpPr/>
          <p:nvPr/>
        </p:nvSpPr>
        <p:spPr>
          <a:xfrm>
            <a:off x="6040494" y="2713240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F7C1E0E-65E3-4CA7-89A6-9C8979A61595}"/>
              </a:ext>
            </a:extLst>
          </p:cNvPr>
          <p:cNvCxnSpPr>
            <a:cxnSpLocks/>
            <a:stCxn id="56" idx="1"/>
            <a:endCxn id="51" idx="3"/>
          </p:cNvCxnSpPr>
          <p:nvPr/>
        </p:nvCxnSpPr>
        <p:spPr>
          <a:xfrm flipH="1">
            <a:off x="4541352" y="2766667"/>
            <a:ext cx="1083533" cy="20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76B20BF-0A1B-4826-8D90-E02FAB08642F}"/>
              </a:ext>
            </a:extLst>
          </p:cNvPr>
          <p:cNvCxnSpPr>
            <a:stCxn id="51" idx="1"/>
            <a:endCxn id="48" idx="3"/>
          </p:cNvCxnSpPr>
          <p:nvPr/>
        </p:nvCxnSpPr>
        <p:spPr>
          <a:xfrm rot="10800000" flipV="1">
            <a:off x="3514152" y="2786824"/>
            <a:ext cx="557301" cy="1130246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25DA2E-9CF0-429B-B094-96A3CE0F900D}"/>
              </a:ext>
            </a:extLst>
          </p:cNvPr>
          <p:cNvCxnSpPr>
            <a:stCxn id="48" idx="1"/>
            <a:endCxn id="49" idx="3"/>
          </p:cNvCxnSpPr>
          <p:nvPr/>
        </p:nvCxnSpPr>
        <p:spPr>
          <a:xfrm flipH="1" flipV="1">
            <a:off x="2970436" y="3913540"/>
            <a:ext cx="162715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DD6BCD-75F6-4CA2-970C-6AB6C747F01C}"/>
              </a:ext>
            </a:extLst>
          </p:cNvPr>
          <p:cNvCxnSpPr>
            <a:cxnSpLocks/>
            <a:stCxn id="49" idx="1"/>
            <a:endCxn id="46" idx="3"/>
          </p:cNvCxnSpPr>
          <p:nvPr/>
        </p:nvCxnSpPr>
        <p:spPr>
          <a:xfrm flipH="1">
            <a:off x="2220340" y="3913540"/>
            <a:ext cx="409591" cy="3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5636C-BFB2-4ABA-8382-D7788D14A3A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1636030" y="3916862"/>
            <a:ext cx="195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8">
            <a:extLst>
              <a:ext uri="{FF2B5EF4-FFF2-40B4-BE49-F238E27FC236}">
                <a16:creationId xmlns:a16="http://schemas.microsoft.com/office/drawing/2014/main" id="{E5169A1C-2823-45DE-8E26-B25EAA01E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53" y="3522499"/>
            <a:ext cx="11080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i-0f8b0512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86B94BF-D7B7-4171-A0EC-833F788263EC}"/>
              </a:ext>
            </a:extLst>
          </p:cNvPr>
          <p:cNvCxnSpPr>
            <a:endCxn id="79" idx="3"/>
          </p:cNvCxnSpPr>
          <p:nvPr/>
        </p:nvCxnSpPr>
        <p:spPr>
          <a:xfrm rot="16200000" flipH="1">
            <a:off x="551342" y="5050564"/>
            <a:ext cx="2027682" cy="141694"/>
          </a:xfrm>
          <a:prstGeom prst="bentConnector4">
            <a:avLst>
              <a:gd name="adj1" fmla="val 5067"/>
              <a:gd name="adj2" fmla="val 8357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28">
            <a:extLst>
              <a:ext uri="{FF2B5EF4-FFF2-40B4-BE49-F238E27FC236}">
                <a16:creationId xmlns:a16="http://schemas.microsoft.com/office/drawing/2014/main" id="{CCCF705E-13E0-4AAE-8B22-B45A9A391C01}"/>
              </a:ext>
            </a:extLst>
          </p:cNvPr>
          <p:cNvSpPr>
            <a:spLocks noChangeAspect="1"/>
          </p:cNvSpPr>
          <p:nvPr/>
        </p:nvSpPr>
        <p:spPr bwMode="auto">
          <a:xfrm>
            <a:off x="4910974" y="2387282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CE1BA3EE-E0F0-425C-9E55-930662691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03459"/>
              </p:ext>
            </p:extLst>
          </p:nvPr>
        </p:nvGraphicFramePr>
        <p:xfrm>
          <a:off x="4398431" y="3581886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Transited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92.75.20.100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13.124.5.233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C3AA069A-E878-42C7-BE3A-0D8D32E9AC27}"/>
              </a:ext>
            </a:extLst>
          </p:cNvPr>
          <p:cNvSpPr/>
          <p:nvPr/>
        </p:nvSpPr>
        <p:spPr>
          <a:xfrm>
            <a:off x="917895" y="6325959"/>
            <a:ext cx="115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</a:t>
            </a:r>
          </a:p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[EIP] </a:t>
            </a:r>
            <a:r>
              <a:rPr lang="en-US" altLang="ko-KR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13.124.5.233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B8FC76-548F-472A-8D18-4F384F0A9B5F}"/>
              </a:ext>
            </a:extLst>
          </p:cNvPr>
          <p:cNvSpPr/>
          <p:nvPr/>
        </p:nvSpPr>
        <p:spPr>
          <a:xfrm>
            <a:off x="5058668" y="3352508"/>
            <a:ext cx="1152128" cy="26423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NAT table</a:t>
            </a:r>
            <a:endParaRPr lang="ko-KR" altLang="en-US" sz="1050" b="1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860C426C-EE33-42DD-B4A9-CD7267DE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32880"/>
              </p:ext>
            </p:extLst>
          </p:nvPr>
        </p:nvGraphicFramePr>
        <p:xfrm>
          <a:off x="4398431" y="4430520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92.75.20.0/24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eni-0af41d50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0537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528A8277-D07C-457E-ADEA-7576EC0C1F43}"/>
              </a:ext>
            </a:extLst>
          </p:cNvPr>
          <p:cNvSpPr/>
          <p:nvPr/>
        </p:nvSpPr>
        <p:spPr>
          <a:xfrm>
            <a:off x="4986659" y="4201142"/>
            <a:ext cx="1411395" cy="26423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GW Routing table</a:t>
            </a:r>
            <a:endParaRPr lang="ko-KR" altLang="en-US" sz="105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92B3818-F426-4B7E-A8A7-9C823B160066}"/>
              </a:ext>
            </a:extLst>
          </p:cNvPr>
          <p:cNvCxnSpPr>
            <a:cxnSpLocks/>
          </p:cNvCxnSpPr>
          <p:nvPr/>
        </p:nvCxnSpPr>
        <p:spPr>
          <a:xfrm>
            <a:off x="3514151" y="4036847"/>
            <a:ext cx="690374" cy="43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3014C641-6F0C-416A-AC92-DE08B49CD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5299"/>
              </p:ext>
            </p:extLst>
          </p:nvPr>
        </p:nvGraphicFramePr>
        <p:xfrm>
          <a:off x="4204525" y="5506355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13.246.100.25/32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05379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CB8C1101-0F1A-4493-9289-AF2498606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64843"/>
              </p:ext>
            </p:extLst>
          </p:nvPr>
        </p:nvGraphicFramePr>
        <p:xfrm>
          <a:off x="4204525" y="6495770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13.246.100.25/32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eni-0af41d50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05379"/>
                  </a:ext>
                </a:extLst>
              </a:tr>
            </a:tbl>
          </a:graphicData>
        </a:graphic>
      </p:graphicFrame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8CC1DB1-39D7-4BEB-8A7D-BDACBA56CD61}"/>
              </a:ext>
            </a:extLst>
          </p:cNvPr>
          <p:cNvCxnSpPr>
            <a:cxnSpLocks/>
          </p:cNvCxnSpPr>
          <p:nvPr/>
        </p:nvCxnSpPr>
        <p:spPr>
          <a:xfrm>
            <a:off x="2080872" y="6672042"/>
            <a:ext cx="2123653" cy="564973"/>
          </a:xfrm>
          <a:prstGeom prst="bentConnector3">
            <a:avLst>
              <a:gd name="adj1" fmla="val 791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2CE83B2-A866-43C8-933B-5FAE32A80F14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2306199" y="4608922"/>
            <a:ext cx="1898326" cy="13072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28">
            <a:extLst>
              <a:ext uri="{FF2B5EF4-FFF2-40B4-BE49-F238E27FC236}">
                <a16:creationId xmlns:a16="http://schemas.microsoft.com/office/drawing/2014/main" id="{30AE62A3-3DFB-49E7-8FFD-3A5F312286D9}"/>
              </a:ext>
            </a:extLst>
          </p:cNvPr>
          <p:cNvSpPr>
            <a:spLocks noChangeAspect="1"/>
          </p:cNvSpPr>
          <p:nvPr/>
        </p:nvSpPr>
        <p:spPr bwMode="auto">
          <a:xfrm>
            <a:off x="7357368" y="2808449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1AF481-9C96-48FE-9495-D69C542469F9}"/>
              </a:ext>
            </a:extLst>
          </p:cNvPr>
          <p:cNvSpPr/>
          <p:nvPr/>
        </p:nvSpPr>
        <p:spPr>
          <a:xfrm>
            <a:off x="7600559" y="2700511"/>
            <a:ext cx="3024380" cy="55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트래픽</a:t>
            </a: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전송</a:t>
            </a: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13.124.5.233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으로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트래픽 전송</a:t>
            </a:r>
            <a:endParaRPr lang="ko-KR" altLang="en-US" sz="1100" dirty="0"/>
          </a:p>
        </p:txBody>
      </p:sp>
      <p:sp>
        <p:nvSpPr>
          <p:cNvPr id="95" name="Oval 28">
            <a:extLst>
              <a:ext uri="{FF2B5EF4-FFF2-40B4-BE49-F238E27FC236}">
                <a16:creationId xmlns:a16="http://schemas.microsoft.com/office/drawing/2014/main" id="{0D5D108E-F205-45EA-851D-095627DFEF4B}"/>
              </a:ext>
            </a:extLst>
          </p:cNvPr>
          <p:cNvSpPr>
            <a:spLocks noChangeAspect="1"/>
          </p:cNvSpPr>
          <p:nvPr/>
        </p:nvSpPr>
        <p:spPr bwMode="auto">
          <a:xfrm>
            <a:off x="3323977" y="3361633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6" name="Oval 28">
            <a:extLst>
              <a:ext uri="{FF2B5EF4-FFF2-40B4-BE49-F238E27FC236}">
                <a16:creationId xmlns:a16="http://schemas.microsoft.com/office/drawing/2014/main" id="{A363DD1F-20F2-4CD0-BF66-6951D0CDFBAE}"/>
              </a:ext>
            </a:extLst>
          </p:cNvPr>
          <p:cNvSpPr>
            <a:spLocks noChangeAspect="1"/>
          </p:cNvSpPr>
          <p:nvPr/>
        </p:nvSpPr>
        <p:spPr bwMode="auto">
          <a:xfrm>
            <a:off x="7362924" y="3406354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978948-85DD-4749-B4C2-ED9C1DD523C9}"/>
              </a:ext>
            </a:extLst>
          </p:cNvPr>
          <p:cNvSpPr/>
          <p:nvPr/>
        </p:nvSpPr>
        <p:spPr>
          <a:xfrm>
            <a:off x="7637099" y="3298343"/>
            <a:ext cx="302438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(NAT </a:t>
            </a:r>
            <a:r>
              <a:rPr lang="ko-KR" alt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변환</a:t>
            </a: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트래픽의 목적지를 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13.124.5.233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으로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변환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/>
          </a:p>
        </p:txBody>
      </p:sp>
      <p:sp>
        <p:nvSpPr>
          <p:cNvPr id="99" name="Oval 28">
            <a:extLst>
              <a:ext uri="{FF2B5EF4-FFF2-40B4-BE49-F238E27FC236}">
                <a16:creationId xmlns:a16="http://schemas.microsoft.com/office/drawing/2014/main" id="{92AAB6F3-001B-4B07-8059-6420E70B16F2}"/>
              </a:ext>
            </a:extLst>
          </p:cNvPr>
          <p:cNvSpPr>
            <a:spLocks noChangeAspect="1"/>
          </p:cNvSpPr>
          <p:nvPr/>
        </p:nvSpPr>
        <p:spPr bwMode="auto">
          <a:xfrm>
            <a:off x="2861923" y="3371006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0" name="Oval 28">
            <a:extLst>
              <a:ext uri="{FF2B5EF4-FFF2-40B4-BE49-F238E27FC236}">
                <a16:creationId xmlns:a16="http://schemas.microsoft.com/office/drawing/2014/main" id="{FF3E25D5-1317-4CC5-8C7D-E58998D7844E}"/>
              </a:ext>
            </a:extLst>
          </p:cNvPr>
          <p:cNvSpPr>
            <a:spLocks noChangeAspect="1"/>
          </p:cNvSpPr>
          <p:nvPr/>
        </p:nvSpPr>
        <p:spPr bwMode="auto">
          <a:xfrm>
            <a:off x="7357367" y="4079895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8A97DA-0ABC-4845-8CF6-BDC9C436EEAC}"/>
              </a:ext>
            </a:extLst>
          </p:cNvPr>
          <p:cNvSpPr/>
          <p:nvPr/>
        </p:nvSpPr>
        <p:spPr>
          <a:xfrm>
            <a:off x="7623735" y="4018423"/>
            <a:ext cx="3024380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(Gateway Routing)</a:t>
            </a:r>
          </a:p>
          <a:p>
            <a:pPr algn="just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GW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Routing Table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에서 목적지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가기 위한 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Target  </a:t>
            </a:r>
            <a:r>
              <a:rPr lang="en-US" altLang="ko-KR" sz="105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eni-0af41d50</a:t>
            </a:r>
            <a:r>
              <a:rPr lang="ko-KR" altLang="en-US" sz="105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을</a:t>
            </a:r>
            <a:r>
              <a:rPr lang="en-US" altLang="ko-KR" sz="105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찾아 전달</a:t>
            </a:r>
            <a:r>
              <a:rPr lang="en-US" altLang="ko-KR" sz="1050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endParaRPr lang="en-US" altLang="en-US" sz="1050" dirty="0">
              <a:solidFill>
                <a:srgbClr val="C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/>
          </a:p>
        </p:txBody>
      </p:sp>
      <p:sp>
        <p:nvSpPr>
          <p:cNvPr id="102" name="Oval 28">
            <a:extLst>
              <a:ext uri="{FF2B5EF4-FFF2-40B4-BE49-F238E27FC236}">
                <a16:creationId xmlns:a16="http://schemas.microsoft.com/office/drawing/2014/main" id="{8C745288-0868-4B9D-AFBB-8427A2DCEB6D}"/>
              </a:ext>
            </a:extLst>
          </p:cNvPr>
          <p:cNvSpPr>
            <a:spLocks noChangeAspect="1"/>
          </p:cNvSpPr>
          <p:nvPr/>
        </p:nvSpPr>
        <p:spPr bwMode="auto">
          <a:xfrm>
            <a:off x="2722609" y="5493883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3" name="Oval 28">
            <a:extLst>
              <a:ext uri="{FF2B5EF4-FFF2-40B4-BE49-F238E27FC236}">
                <a16:creationId xmlns:a16="http://schemas.microsoft.com/office/drawing/2014/main" id="{2C57192D-BB36-4740-92ED-3548917A828F}"/>
              </a:ext>
            </a:extLst>
          </p:cNvPr>
          <p:cNvSpPr>
            <a:spLocks noChangeAspect="1"/>
          </p:cNvSpPr>
          <p:nvPr/>
        </p:nvSpPr>
        <p:spPr bwMode="auto">
          <a:xfrm>
            <a:off x="7357367" y="4871983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0A523D-585F-4F8E-AA34-969E4B5254D9}"/>
              </a:ext>
            </a:extLst>
          </p:cNvPr>
          <p:cNvSpPr/>
          <p:nvPr/>
        </p:nvSpPr>
        <p:spPr>
          <a:xfrm>
            <a:off x="7623735" y="4810511"/>
            <a:ext cx="3024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트래픽</a:t>
            </a: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포워딩</a:t>
            </a:r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라우팅 기능이 설치된 </a:t>
            </a:r>
            <a:r>
              <a:rPr lang="en-US" altLang="ko-KR" sz="105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  <a:r>
              <a:rPr lang="ko-KR" altLang="en-US" sz="105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endParaRPr lang="en-US" altLang="ko-KR" sz="105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로컬 라우팅에 따라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목적지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로 트래픽을 </a:t>
            </a:r>
            <a:r>
              <a:rPr lang="ko-KR" alt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포워딩함</a:t>
            </a:r>
            <a:r>
              <a:rPr lang="ko-KR" altLang="en-US" sz="105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E9E13DC8-0FF3-4F5D-AEFD-CF282C91440C}"/>
              </a:ext>
            </a:extLst>
          </p:cNvPr>
          <p:cNvSpPr/>
          <p:nvPr/>
        </p:nvSpPr>
        <p:spPr>
          <a:xfrm>
            <a:off x="7357367" y="5680152"/>
            <a:ext cx="3195689" cy="1172930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2"/>
                </a:solidFill>
              </a:rPr>
              <a:t>92.75.100.128 </a:t>
            </a:r>
            <a:r>
              <a:rPr lang="ko-KR" altLang="en-US" sz="1200" dirty="0">
                <a:solidFill>
                  <a:schemeClr val="tx2"/>
                </a:solidFill>
              </a:rPr>
              <a:t>인스턴스</a:t>
            </a:r>
            <a:r>
              <a:rPr lang="en-US" altLang="ko-KR" sz="1200" dirty="0">
                <a:solidFill>
                  <a:schemeClr val="tx2"/>
                </a:solidFill>
              </a:rPr>
              <a:t> </a:t>
            </a:r>
            <a:r>
              <a:rPr lang="ko-KR" altLang="en-US" sz="1200" dirty="0">
                <a:solidFill>
                  <a:schemeClr val="tx2"/>
                </a:solidFill>
              </a:rPr>
              <a:t>위치에 보안 </a:t>
            </a:r>
            <a:r>
              <a:rPr lang="ko-KR" altLang="en-US" sz="1200" dirty="0" err="1">
                <a:solidFill>
                  <a:schemeClr val="tx2"/>
                </a:solidFill>
              </a:rPr>
              <a:t>어플라이언스를</a:t>
            </a:r>
            <a:r>
              <a:rPr lang="ko-KR" altLang="en-US" sz="1200" dirty="0">
                <a:solidFill>
                  <a:schemeClr val="tx2"/>
                </a:solidFill>
              </a:rPr>
              <a:t> 설치하면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트래픽이 최종 목적지</a:t>
            </a:r>
            <a:r>
              <a:rPr lang="en-US" altLang="ko-KR" sz="1200" dirty="0">
                <a:solidFill>
                  <a:schemeClr val="tx2"/>
                </a:solidFill>
              </a:rPr>
              <a:t>(</a:t>
            </a:r>
            <a:r>
              <a:rPr lang="en-US" altLang="ko-K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92.75.20.100)</a:t>
            </a:r>
            <a:r>
              <a:rPr lang="ko-KR" alt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도달하기 전 검사 가능</a:t>
            </a:r>
            <a:endParaRPr lang="en-US" altLang="ko-KR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2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92B1F0-AD9E-4FD3-99E7-0C6C3AAA682E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07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82204" y="1908423"/>
            <a:ext cx="4661854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/L3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스위치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: 3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계층 장비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700511"/>
            <a:ext cx="972108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IP</a:t>
            </a:r>
            <a:r>
              <a:rPr lang="ko-KR" altLang="en-US" sz="1800" dirty="0"/>
              <a:t>주소에 따라 </a:t>
            </a:r>
            <a:r>
              <a:rPr lang="en-US" altLang="ko-KR" sz="1800" dirty="0"/>
              <a:t>Routing Table </a:t>
            </a:r>
            <a:r>
              <a:rPr lang="ko-KR" altLang="en-US" sz="1800" dirty="0"/>
              <a:t>정보를 이용하여 패킷을 최적의 경로로 </a:t>
            </a:r>
            <a:r>
              <a:rPr lang="en-US" altLang="ko-KR" sz="1800" dirty="0"/>
              <a:t>forwarding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L2</a:t>
            </a:r>
            <a:r>
              <a:rPr lang="ko-KR" altLang="en-US" sz="1800" dirty="0"/>
              <a:t> 스위치는 패킷의 목적지</a:t>
            </a:r>
            <a:r>
              <a:rPr lang="en-US" altLang="ko-KR" sz="1800" dirty="0"/>
              <a:t>(MAC </a:t>
            </a:r>
            <a:r>
              <a:rPr lang="ko-KR" altLang="en-US" sz="1800" dirty="0"/>
              <a:t>주소</a:t>
            </a:r>
            <a:r>
              <a:rPr lang="en-US" altLang="ko-KR" sz="1800" dirty="0"/>
              <a:t>)</a:t>
            </a:r>
            <a:r>
              <a:rPr lang="ko-KR" altLang="en-US" sz="1800" dirty="0"/>
              <a:t>가 </a:t>
            </a:r>
            <a:r>
              <a:rPr lang="en-US" altLang="ko-KR" sz="1800" dirty="0">
                <a:solidFill>
                  <a:srgbClr val="C00000"/>
                </a:solidFill>
              </a:rPr>
              <a:t>MAC table</a:t>
            </a:r>
            <a:r>
              <a:rPr lang="ko-KR" altLang="en-US" sz="1800" dirty="0">
                <a:solidFill>
                  <a:srgbClr val="C00000"/>
                </a:solidFill>
              </a:rPr>
              <a:t>에 없으면 패킷을 로컬 망에 </a:t>
            </a:r>
            <a:r>
              <a:rPr lang="en-US" altLang="ko-KR" sz="1800" dirty="0">
                <a:solidFill>
                  <a:srgbClr val="C00000"/>
                </a:solidFill>
              </a:rPr>
              <a:t>broadcast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라우터</a:t>
            </a:r>
            <a:r>
              <a:rPr lang="en-US" altLang="ko-KR" sz="1800" dirty="0"/>
              <a:t>(L3 </a:t>
            </a:r>
            <a:r>
              <a:rPr lang="ko-KR" altLang="en-US" sz="1800" dirty="0"/>
              <a:t>스위치</a:t>
            </a:r>
            <a:r>
              <a:rPr lang="en-US" altLang="ko-KR" sz="1800" dirty="0"/>
              <a:t>)</a:t>
            </a:r>
            <a:r>
              <a:rPr lang="ko-KR" altLang="en-US" sz="1800" dirty="0"/>
              <a:t>는 </a:t>
            </a:r>
            <a:r>
              <a:rPr lang="ko-KR" altLang="en-US" sz="1800" dirty="0">
                <a:solidFill>
                  <a:srgbClr val="C00000"/>
                </a:solidFill>
              </a:rPr>
              <a:t>패킷의 목적지가 </a:t>
            </a:r>
            <a:r>
              <a:rPr lang="en-US" altLang="ko-KR" sz="1800" dirty="0">
                <a:solidFill>
                  <a:srgbClr val="C00000"/>
                </a:solidFill>
              </a:rPr>
              <a:t>Routing Table</a:t>
            </a:r>
            <a:r>
              <a:rPr lang="ko-KR" altLang="en-US" sz="1800" dirty="0">
                <a:solidFill>
                  <a:srgbClr val="C00000"/>
                </a:solidFill>
              </a:rPr>
              <a:t>에 없으면 패킷을</a:t>
            </a:r>
            <a:r>
              <a:rPr lang="en-US" altLang="ko-KR" sz="1800" dirty="0">
                <a:solidFill>
                  <a:srgbClr val="C00000"/>
                </a:solidFill>
              </a:rPr>
              <a:t> </a:t>
            </a:r>
            <a:r>
              <a:rPr lang="ko-KR" altLang="en-US" sz="1800" dirty="0">
                <a:solidFill>
                  <a:srgbClr val="C00000"/>
                </a:solidFill>
              </a:rPr>
              <a:t>버림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E5A138-2FA8-447B-AEC7-BD8EBDC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04" y="4529213"/>
            <a:ext cx="50577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8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3">
            <a:extLst>
              <a:ext uri="{FF2B5EF4-FFF2-40B4-BE49-F238E27FC236}">
                <a16:creationId xmlns:a16="http://schemas.microsoft.com/office/drawing/2014/main" id="{3726EA5A-824A-45EE-AE23-AACF009794BE}"/>
              </a:ext>
            </a:extLst>
          </p:cNvPr>
          <p:cNvSpPr/>
          <p:nvPr/>
        </p:nvSpPr>
        <p:spPr>
          <a:xfrm>
            <a:off x="1265913" y="2669370"/>
            <a:ext cx="1610074" cy="80409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287F22-0FC7-4C6F-B2FE-BCF52C6FAFD4}"/>
              </a:ext>
            </a:extLst>
          </p:cNvPr>
          <p:cNvSpPr/>
          <p:nvPr/>
        </p:nvSpPr>
        <p:spPr>
          <a:xfrm>
            <a:off x="973906" y="4845333"/>
            <a:ext cx="2890167" cy="2105316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690899" y="2168574"/>
            <a:ext cx="2939603" cy="246048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844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VPC inbound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트래픽에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대해서만 제어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74" y="2168074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999595" y="2181077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1142653" y="1908423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79" name="Graphic 60">
            <a:extLst>
              <a:ext uri="{FF2B5EF4-FFF2-40B4-BE49-F238E27FC236}">
                <a16:creationId xmlns:a16="http://schemas.microsoft.com/office/drawing/2014/main" id="{1F9407F6-1011-45CF-8131-79959D47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78" y="2916660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2">
            <a:extLst>
              <a:ext uri="{FF2B5EF4-FFF2-40B4-BE49-F238E27FC236}">
                <a16:creationId xmlns:a16="http://schemas.microsoft.com/office/drawing/2014/main" id="{64E9634E-6E71-4F4C-BB45-F6A663997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5913" y="2669370"/>
            <a:ext cx="228830" cy="22883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BAF43A-515C-48CB-8600-10D1578CCA26}"/>
              </a:ext>
            </a:extLst>
          </p:cNvPr>
          <p:cNvSpPr/>
          <p:nvPr/>
        </p:nvSpPr>
        <p:spPr>
          <a:xfrm>
            <a:off x="1441685" y="2651979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E6C031-D24B-4FCB-95AE-B55653A58209}"/>
              </a:ext>
            </a:extLst>
          </p:cNvPr>
          <p:cNvSpPr/>
          <p:nvPr/>
        </p:nvSpPr>
        <p:spPr>
          <a:xfrm>
            <a:off x="1565042" y="248448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48" name="Graphic 10">
            <a:extLst>
              <a:ext uri="{FF2B5EF4-FFF2-40B4-BE49-F238E27FC236}">
                <a16:creationId xmlns:a16="http://schemas.microsoft.com/office/drawing/2014/main" id="{097853F7-0D19-4CAF-BBE7-5A7EE785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85" y="2923277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49" name="Graphic 31">
            <a:extLst>
              <a:ext uri="{FF2B5EF4-FFF2-40B4-BE49-F238E27FC236}">
                <a16:creationId xmlns:a16="http://schemas.microsoft.com/office/drawing/2014/main" id="{C8D72364-CBA1-4F2B-87F6-726A7EF5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65" y="293999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2B502CF-ED20-4F14-9567-EDD41B69E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267" y="3294538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12">
            <a:extLst>
              <a:ext uri="{FF2B5EF4-FFF2-40B4-BE49-F238E27FC236}">
                <a16:creationId xmlns:a16="http://schemas.microsoft.com/office/drawing/2014/main" id="{C15286F2-B007-4500-A354-92913612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86" y="255187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FCF29BD9-71BB-4427-B51B-76BCE64FD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534" y="296104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76B20BF-0A1B-4826-8D90-E02FAB08642F}"/>
              </a:ext>
            </a:extLst>
          </p:cNvPr>
          <p:cNvCxnSpPr>
            <a:stCxn id="51" idx="1"/>
            <a:endCxn id="48" idx="3"/>
          </p:cNvCxnSpPr>
          <p:nvPr/>
        </p:nvCxnSpPr>
        <p:spPr>
          <a:xfrm rot="10800000" flipV="1">
            <a:off x="3893886" y="2786823"/>
            <a:ext cx="557301" cy="326953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25DA2E-9CF0-429B-B094-96A3CE0F900D}"/>
              </a:ext>
            </a:extLst>
          </p:cNvPr>
          <p:cNvCxnSpPr>
            <a:stCxn id="48" idx="1"/>
            <a:endCxn id="49" idx="3"/>
          </p:cNvCxnSpPr>
          <p:nvPr/>
        </p:nvCxnSpPr>
        <p:spPr>
          <a:xfrm flipH="1" flipV="1">
            <a:off x="3350170" y="3110247"/>
            <a:ext cx="162715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DD6BCD-75F6-4CA2-970C-6AB6C747F01C}"/>
              </a:ext>
            </a:extLst>
          </p:cNvPr>
          <p:cNvCxnSpPr>
            <a:cxnSpLocks/>
            <a:stCxn id="49" idx="1"/>
            <a:endCxn id="79" idx="3"/>
          </p:cNvCxnSpPr>
          <p:nvPr/>
        </p:nvCxnSpPr>
        <p:spPr>
          <a:xfrm flipH="1">
            <a:off x="2308740" y="3110247"/>
            <a:ext cx="700925" cy="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CE1BA3EE-E0F0-425C-9E55-930662691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202399"/>
              </p:ext>
            </p:extLst>
          </p:nvPr>
        </p:nvGraphicFramePr>
        <p:xfrm>
          <a:off x="1187612" y="5167728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Original IP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Transited IP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92.75.20.100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13.124.5.233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B8FC76-548F-472A-8D18-4F384F0A9B5F}"/>
              </a:ext>
            </a:extLst>
          </p:cNvPr>
          <p:cNvSpPr/>
          <p:nvPr/>
        </p:nvSpPr>
        <p:spPr>
          <a:xfrm>
            <a:off x="1847849" y="4938350"/>
            <a:ext cx="1152128" cy="26423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NAT table</a:t>
            </a:r>
            <a:endParaRPr lang="ko-KR" altLang="en-US" sz="1050" b="1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860C426C-EE33-42DD-B4A9-CD7267DE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831053"/>
              </p:ext>
            </p:extLst>
          </p:nvPr>
        </p:nvGraphicFramePr>
        <p:xfrm>
          <a:off x="1187612" y="6016362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92.75.20.0/24</a:t>
                      </a:r>
                      <a:endParaRPr lang="ko-KR" altLang="en-US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ko-KR" sz="11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eni-0af41d50</a:t>
                      </a:r>
                      <a:endParaRPr lang="en-US" altLang="en-US" sz="11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05379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528A8277-D07C-457E-ADEA-7576EC0C1F43}"/>
              </a:ext>
            </a:extLst>
          </p:cNvPr>
          <p:cNvSpPr/>
          <p:nvPr/>
        </p:nvSpPr>
        <p:spPr>
          <a:xfrm>
            <a:off x="1775840" y="5786984"/>
            <a:ext cx="1411395" cy="26423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GW Routing table</a:t>
            </a:r>
            <a:endParaRPr lang="ko-KR" altLang="en-US" sz="105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92B3818-F426-4B7E-A8A7-9C823B160066}"/>
              </a:ext>
            </a:extLst>
          </p:cNvPr>
          <p:cNvCxnSpPr>
            <a:cxnSpLocks/>
          </p:cNvCxnSpPr>
          <p:nvPr/>
        </p:nvCxnSpPr>
        <p:spPr>
          <a:xfrm>
            <a:off x="3860329" y="3202535"/>
            <a:ext cx="690374" cy="43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92B1F0-AD9E-4FD3-99E7-0C6C3AAA682E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9F1A157-A4D9-4952-9D64-732B3A002F3F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2850512" y="4217720"/>
            <a:ext cx="2693832" cy="666710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28">
            <a:extLst>
              <a:ext uri="{FF2B5EF4-FFF2-40B4-BE49-F238E27FC236}">
                <a16:creationId xmlns:a16="http://schemas.microsoft.com/office/drawing/2014/main" id="{2EA9030D-EF81-4A12-BFA4-27119D656369}"/>
              </a:ext>
            </a:extLst>
          </p:cNvPr>
          <p:cNvSpPr>
            <a:spLocks noChangeAspect="1"/>
          </p:cNvSpPr>
          <p:nvPr/>
        </p:nvSpPr>
        <p:spPr bwMode="auto">
          <a:xfrm>
            <a:off x="3350170" y="6611519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8" name="Oval 28">
            <a:extLst>
              <a:ext uri="{FF2B5EF4-FFF2-40B4-BE49-F238E27FC236}">
                <a16:creationId xmlns:a16="http://schemas.microsoft.com/office/drawing/2014/main" id="{DDCA5D39-5BA7-4F77-901E-19325EBEA001}"/>
              </a:ext>
            </a:extLst>
          </p:cNvPr>
          <p:cNvSpPr>
            <a:spLocks noChangeAspect="1"/>
          </p:cNvSpPr>
          <p:nvPr/>
        </p:nvSpPr>
        <p:spPr bwMode="auto">
          <a:xfrm>
            <a:off x="5274692" y="2109497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8EEA5B5-A89C-4A27-B18C-96BF4241C136}"/>
              </a:ext>
            </a:extLst>
          </p:cNvPr>
          <p:cNvSpPr/>
          <p:nvPr/>
        </p:nvSpPr>
        <p:spPr>
          <a:xfrm>
            <a:off x="5593042" y="2052439"/>
            <a:ext cx="360313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VPC </a:t>
            </a:r>
            <a:r>
              <a:rPr lang="ko-KR" altLang="en-US" sz="1400" dirty="0"/>
              <a:t>기본 라우팅 정보는 삭제할 수 없음</a:t>
            </a:r>
          </a:p>
        </p:txBody>
      </p:sp>
      <p:sp>
        <p:nvSpPr>
          <p:cNvPr id="70" name="Oval 28">
            <a:extLst>
              <a:ext uri="{FF2B5EF4-FFF2-40B4-BE49-F238E27FC236}">
                <a16:creationId xmlns:a16="http://schemas.microsoft.com/office/drawing/2014/main" id="{66077B86-AC6C-4FBB-9857-8CE88727A448}"/>
              </a:ext>
            </a:extLst>
          </p:cNvPr>
          <p:cNvSpPr>
            <a:spLocks noChangeAspect="1"/>
          </p:cNvSpPr>
          <p:nvPr/>
        </p:nvSpPr>
        <p:spPr bwMode="auto">
          <a:xfrm>
            <a:off x="1023020" y="6282335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8" name="Oval 28">
            <a:extLst>
              <a:ext uri="{FF2B5EF4-FFF2-40B4-BE49-F238E27FC236}">
                <a16:creationId xmlns:a16="http://schemas.microsoft.com/office/drawing/2014/main" id="{5B1B3EED-26A3-4599-B925-A244D23264E5}"/>
              </a:ext>
            </a:extLst>
          </p:cNvPr>
          <p:cNvSpPr>
            <a:spLocks noChangeAspect="1"/>
          </p:cNvSpPr>
          <p:nvPr/>
        </p:nvSpPr>
        <p:spPr bwMode="auto">
          <a:xfrm>
            <a:off x="5274692" y="2616085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9D30BE8-7DA9-4C58-A811-77BDEB004ED7}"/>
              </a:ext>
            </a:extLst>
          </p:cNvPr>
          <p:cNvSpPr/>
          <p:nvPr/>
        </p:nvSpPr>
        <p:spPr>
          <a:xfrm>
            <a:off x="5593042" y="2559027"/>
            <a:ext cx="501024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/>
              <a:t>추가되는 라우팅 정보의 대상</a:t>
            </a:r>
            <a:r>
              <a:rPr lang="en-US" altLang="ko-KR" sz="1400" dirty="0"/>
              <a:t>(Destination)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서브넷</a:t>
            </a:r>
            <a:r>
              <a:rPr lang="ko-KR" altLang="en-US" sz="1400" dirty="0"/>
              <a:t> 단위</a:t>
            </a:r>
            <a:r>
              <a:rPr lang="en-US" altLang="ko-KR" sz="1400" dirty="0"/>
              <a:t>(subnet CIDR)</a:t>
            </a:r>
            <a:r>
              <a:rPr lang="ko-KR" altLang="en-US" sz="1400" dirty="0"/>
              <a:t>만 가능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) subnet-1(</a:t>
            </a:r>
            <a:r>
              <a:rPr lang="en-US" altLang="ko-KR" sz="1400" dirty="0">
                <a:solidFill>
                  <a:srgbClr val="0070C0"/>
                </a:solidFill>
              </a:rPr>
              <a:t>92.75.100.0/24), </a:t>
            </a:r>
            <a:r>
              <a:rPr lang="en-US" altLang="ko-KR" sz="1400" dirty="0"/>
              <a:t>subnet-2(</a:t>
            </a:r>
            <a:r>
              <a:rPr lang="en-US" altLang="ko-KR" sz="1400" dirty="0">
                <a:solidFill>
                  <a:srgbClr val="0070C0"/>
                </a:solidFill>
              </a:rPr>
              <a:t>92.75.20.0/24)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6D601E6D-B840-4D91-98DE-980D912EE105}"/>
              </a:ext>
            </a:extLst>
          </p:cNvPr>
          <p:cNvSpPr/>
          <p:nvPr/>
        </p:nvSpPr>
        <p:spPr>
          <a:xfrm>
            <a:off x="1272921" y="3722691"/>
            <a:ext cx="1610074" cy="80409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Graphic 60">
            <a:extLst>
              <a:ext uri="{FF2B5EF4-FFF2-40B4-BE49-F238E27FC236}">
                <a16:creationId xmlns:a16="http://schemas.microsoft.com/office/drawing/2014/main" id="{1D22645C-F80D-4312-9E80-43388CC5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86" y="3969981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Graphic 32">
            <a:extLst>
              <a:ext uri="{FF2B5EF4-FFF2-40B4-BE49-F238E27FC236}">
                <a16:creationId xmlns:a16="http://schemas.microsoft.com/office/drawing/2014/main" id="{62AD5F9B-56FD-4933-82F2-CD72326FE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921" y="3722691"/>
            <a:ext cx="228830" cy="228830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8E175-D2F6-47C1-993E-8B0AC6DB508F}"/>
              </a:ext>
            </a:extLst>
          </p:cNvPr>
          <p:cNvSpPr/>
          <p:nvPr/>
        </p:nvSpPr>
        <p:spPr>
          <a:xfrm>
            <a:off x="1448693" y="3705300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B06C1C-EE78-427F-98C5-30BDB0030298}"/>
              </a:ext>
            </a:extLst>
          </p:cNvPr>
          <p:cNvSpPr/>
          <p:nvPr/>
        </p:nvSpPr>
        <p:spPr>
          <a:xfrm>
            <a:off x="1572050" y="3537808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90" name="Oval 28">
            <a:extLst>
              <a:ext uri="{FF2B5EF4-FFF2-40B4-BE49-F238E27FC236}">
                <a16:creationId xmlns:a16="http://schemas.microsoft.com/office/drawing/2014/main" id="{05331D5F-5FF5-4A59-87CD-101A12EC7419}"/>
              </a:ext>
            </a:extLst>
          </p:cNvPr>
          <p:cNvSpPr>
            <a:spLocks noChangeAspect="1"/>
          </p:cNvSpPr>
          <p:nvPr/>
        </p:nvSpPr>
        <p:spPr bwMode="auto">
          <a:xfrm>
            <a:off x="3550114" y="6245126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1" name="Oval 28">
            <a:extLst>
              <a:ext uri="{FF2B5EF4-FFF2-40B4-BE49-F238E27FC236}">
                <a16:creationId xmlns:a16="http://schemas.microsoft.com/office/drawing/2014/main" id="{293D4EAE-1A91-47AA-9CC5-BCC9B0BC79CD}"/>
              </a:ext>
            </a:extLst>
          </p:cNvPr>
          <p:cNvSpPr>
            <a:spLocks noChangeAspect="1"/>
          </p:cNvSpPr>
          <p:nvPr/>
        </p:nvSpPr>
        <p:spPr bwMode="auto">
          <a:xfrm>
            <a:off x="5285526" y="3721203"/>
            <a:ext cx="329184" cy="3291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E46FAE-8EAC-4389-8354-CF9AF97F570C}"/>
              </a:ext>
            </a:extLst>
          </p:cNvPr>
          <p:cNvSpPr/>
          <p:nvPr/>
        </p:nvSpPr>
        <p:spPr>
          <a:xfrm>
            <a:off x="5603876" y="3664145"/>
            <a:ext cx="5010242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/>
              <a:t>추가되는 라우팅 정보의 타깃</a:t>
            </a:r>
            <a:r>
              <a:rPr lang="en-US" altLang="ko-KR" sz="1400" dirty="0"/>
              <a:t>(Target)</a:t>
            </a:r>
            <a:r>
              <a:rPr lang="ko-KR" altLang="en-US" sz="1400" dirty="0"/>
              <a:t>은 다음</a:t>
            </a:r>
            <a:r>
              <a:rPr lang="en-US" altLang="ko-KR" sz="1400" dirty="0"/>
              <a:t> 3 </a:t>
            </a:r>
            <a:r>
              <a:rPr lang="ko-KR" altLang="en-US" sz="1400" dirty="0"/>
              <a:t>종류만 가능</a:t>
            </a: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ENI (</a:t>
            </a:r>
            <a:r>
              <a:rPr lang="ko-KR" altLang="en-US" sz="1400" dirty="0"/>
              <a:t>또는  </a:t>
            </a:r>
            <a:r>
              <a:rPr lang="en-US" altLang="ko-KR" sz="1400" dirty="0"/>
              <a:t>instance)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70C0"/>
                </a:solidFill>
              </a:rPr>
              <a:t>Gateway Load Balancer Endpoint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70C0"/>
                </a:solidFill>
              </a:rPr>
              <a:t>Local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6F3D466-D633-4792-8601-FF094F85CDD2}"/>
              </a:ext>
            </a:extLst>
          </p:cNvPr>
          <p:cNvSpPr/>
          <p:nvPr/>
        </p:nvSpPr>
        <p:spPr>
          <a:xfrm>
            <a:off x="5372579" y="5003990"/>
            <a:ext cx="5230705" cy="432825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</a:rPr>
              <a:t>IGW</a:t>
            </a:r>
            <a:r>
              <a:rPr lang="ko-KR" altLang="en-US" sz="1200" b="1" dirty="0">
                <a:solidFill>
                  <a:schemeClr val="tx2"/>
                </a:solidFill>
              </a:rPr>
              <a:t>에</a:t>
            </a:r>
            <a:r>
              <a:rPr lang="en-US" altLang="ko-KR" sz="1200" b="1" dirty="0">
                <a:solidFill>
                  <a:schemeClr val="tx2"/>
                </a:solidFill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</a:rPr>
              <a:t>연결된 게이트웨이 라우팅 테이블 작동 순서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0D4CEF-8E17-4307-A6D9-BDA45718C8D5}"/>
              </a:ext>
            </a:extLst>
          </p:cNvPr>
          <p:cNvSpPr/>
          <p:nvPr/>
        </p:nvSpPr>
        <p:spPr>
          <a:xfrm>
            <a:off x="5394879" y="5411151"/>
            <a:ext cx="5140491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/>
              <a:t>inbound</a:t>
            </a:r>
            <a:r>
              <a:rPr lang="ko-KR" altLang="en-US" sz="1200" b="1" dirty="0"/>
              <a:t> 트래픽이 </a:t>
            </a:r>
            <a:r>
              <a:rPr lang="en-US" altLang="ko-KR" sz="1200" b="1" dirty="0"/>
              <a:t>IGW</a:t>
            </a:r>
            <a:r>
              <a:rPr lang="ko-KR" altLang="en-US" sz="1200" b="1" dirty="0"/>
              <a:t>로 유입되면</a:t>
            </a:r>
            <a:endParaRPr lang="en-US" altLang="ko-KR" sz="1200" b="1" dirty="0"/>
          </a:p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en-US" altLang="ko-KR" sz="1200" dirty="0"/>
              <a:t>NAT </a:t>
            </a:r>
            <a:r>
              <a:rPr lang="ko-KR" altLang="en-US" sz="1200" dirty="0"/>
              <a:t>변화</a:t>
            </a:r>
            <a:r>
              <a:rPr lang="en-US" altLang="ko-KR" sz="1200" dirty="0"/>
              <a:t>(public -&gt; private)</a:t>
            </a:r>
            <a:r>
              <a:rPr lang="ko-KR" altLang="en-US" sz="1200" dirty="0"/>
              <a:t>을 수행</a:t>
            </a:r>
            <a:endParaRPr lang="en-US" altLang="ko-KR" sz="1200" dirty="0"/>
          </a:p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ko-KR" altLang="en-US" sz="1200" dirty="0"/>
              <a:t>게이트웨이 라우팅 테이블이 있으면 </a:t>
            </a:r>
            <a:r>
              <a:rPr lang="en-US" altLang="ko-KR" sz="1200" dirty="0"/>
              <a:t>:</a:t>
            </a:r>
          </a:p>
          <a:p>
            <a:pPr marL="352425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(1)</a:t>
            </a:r>
            <a:r>
              <a:rPr lang="ko-KR" altLang="en-US" sz="1200" dirty="0"/>
              <a:t>에서 변환한 </a:t>
            </a:r>
            <a:r>
              <a:rPr lang="en-US" altLang="ko-KR" sz="1200" dirty="0"/>
              <a:t>private IP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게이트웨이 라우팅 테이블에서 확인 후</a:t>
            </a:r>
            <a:r>
              <a:rPr lang="en-US" altLang="ko-KR" sz="1200" dirty="0"/>
              <a:t>, </a:t>
            </a:r>
            <a:r>
              <a:rPr lang="ko-KR" altLang="en-US" sz="1200" dirty="0"/>
              <a:t>관련 타깃으로 트래픽 전달</a:t>
            </a:r>
            <a:endParaRPr lang="en-US" altLang="ko-KR" sz="1200" dirty="0"/>
          </a:p>
          <a:p>
            <a:pPr algn="just">
              <a:lnSpc>
                <a:spcPct val="150000"/>
              </a:lnSpc>
            </a:pPr>
            <a:r>
              <a:rPr lang="en-US" altLang="ko-KR" sz="1200" dirty="0"/>
              <a:t>(3)   </a:t>
            </a:r>
            <a:r>
              <a:rPr lang="ko-KR" altLang="en-US" sz="1200" dirty="0"/>
              <a:t>게이트웨이 라우팅 테이블이 없으면 </a:t>
            </a:r>
            <a:r>
              <a:rPr lang="en-US" altLang="ko-KR" sz="1200" dirty="0"/>
              <a:t>:</a:t>
            </a:r>
          </a:p>
          <a:p>
            <a:pPr marL="352425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(1)</a:t>
            </a:r>
            <a:r>
              <a:rPr lang="ko-KR" altLang="en-US" sz="1200" dirty="0"/>
              <a:t>에서 변환한 </a:t>
            </a:r>
            <a:r>
              <a:rPr lang="en-US" altLang="ko-KR" sz="1200" dirty="0"/>
              <a:t>private IP</a:t>
            </a:r>
            <a:r>
              <a:rPr lang="ko-KR" altLang="en-US" sz="1200" dirty="0"/>
              <a:t>로 트래픽 전달</a:t>
            </a:r>
          </a:p>
        </p:txBody>
      </p:sp>
    </p:spTree>
    <p:extLst>
      <p:ext uri="{BB962C8B-B14F-4D97-AF65-F5344CB8AC3E}">
        <p14:creationId xmlns:p14="http://schemas.microsoft.com/office/powerpoint/2010/main" val="269975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960609" y="2384301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테이블의 특징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584" y="2383801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1269305" y="2396804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3814095" y="2119548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CB8C1101-0F1A-4493-9289-AF2498606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43732"/>
              </p:ext>
            </p:extLst>
          </p:nvPr>
        </p:nvGraphicFramePr>
        <p:xfrm>
          <a:off x="5994772" y="4114159"/>
          <a:ext cx="24612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75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170817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05379"/>
                  </a:ext>
                </a:extLst>
              </a:tr>
            </a:tbl>
          </a:graphicData>
        </a:graphic>
      </p:graphicFrame>
      <p:sp>
        <p:nvSpPr>
          <p:cNvPr id="93" name="Oval 28">
            <a:extLst>
              <a:ext uri="{FF2B5EF4-FFF2-40B4-BE49-F238E27FC236}">
                <a16:creationId xmlns:a16="http://schemas.microsoft.com/office/drawing/2014/main" id="{30AE62A3-3DFB-49E7-8FFD-3A5F312286D9}"/>
              </a:ext>
            </a:extLst>
          </p:cNvPr>
          <p:cNvSpPr>
            <a:spLocks noChangeAspect="1"/>
          </p:cNvSpPr>
          <p:nvPr/>
        </p:nvSpPr>
        <p:spPr bwMode="auto">
          <a:xfrm>
            <a:off x="5329219" y="2225831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1AF481-9C96-48FE-9495-D69C542469F9}"/>
              </a:ext>
            </a:extLst>
          </p:cNvPr>
          <p:cNvSpPr/>
          <p:nvPr/>
        </p:nvSpPr>
        <p:spPr>
          <a:xfrm>
            <a:off x="5603394" y="2124447"/>
            <a:ext cx="5112272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VPC</a:t>
            </a:r>
            <a:r>
              <a:rPr lang="ko-KR" altLang="en-US" sz="1400" dirty="0"/>
              <a:t>를 생성하면</a:t>
            </a:r>
            <a:r>
              <a:rPr lang="en-US" altLang="ko-KR" sz="1400" dirty="0"/>
              <a:t> </a:t>
            </a:r>
            <a:r>
              <a:rPr lang="ko-KR" altLang="en-US" sz="1400" dirty="0"/>
              <a:t>기본 라우팅 테이블도 함께 생성됨</a:t>
            </a: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Known</a:t>
            </a:r>
            <a:r>
              <a:rPr lang="ko-KR" altLang="en-US" sz="1400" dirty="0"/>
              <a:t> </a:t>
            </a:r>
            <a:r>
              <a:rPr lang="en-US" altLang="ko-KR" sz="1400" dirty="0"/>
              <a:t>as the </a:t>
            </a:r>
            <a:r>
              <a:rPr lang="en-US" altLang="ko-KR" sz="1400" b="1" dirty="0"/>
              <a:t>Main Route Table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명시적으로</a:t>
            </a:r>
            <a:r>
              <a:rPr lang="en-US" altLang="ko-KR" sz="1400" dirty="0"/>
              <a:t> Route Table</a:t>
            </a:r>
            <a:r>
              <a:rPr lang="ko-KR" altLang="en-US" sz="1400" dirty="0"/>
              <a:t>이 연결되지 않은 모든 </a:t>
            </a:r>
            <a:r>
              <a:rPr lang="en-US" altLang="ko-KR" sz="1400" dirty="0"/>
              <a:t>Subnet</a:t>
            </a:r>
            <a:r>
              <a:rPr lang="ko-KR" altLang="en-US" sz="1400" dirty="0"/>
              <a:t>의 라우팅을 제어한다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Main</a:t>
            </a:r>
            <a:r>
              <a:rPr lang="ko-KR" altLang="en-US" sz="1400" dirty="0"/>
              <a:t> </a:t>
            </a:r>
            <a:r>
              <a:rPr lang="en-US" altLang="ko-KR" sz="1400" dirty="0"/>
              <a:t>Route Table</a:t>
            </a:r>
            <a:r>
              <a:rPr lang="ko-KR" altLang="en-US" sz="1400" dirty="0"/>
              <a:t>은 삭제할 수 없음</a:t>
            </a: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Local Route</a:t>
            </a:r>
            <a:r>
              <a:rPr lang="ko-KR" altLang="en-US" sz="1400" dirty="0"/>
              <a:t>만 포함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7ED850F-2585-44A0-A4DB-44AEEB7E3756}"/>
              </a:ext>
            </a:extLst>
          </p:cNvPr>
          <p:cNvSpPr/>
          <p:nvPr/>
        </p:nvSpPr>
        <p:spPr>
          <a:xfrm>
            <a:off x="3454888" y="2818956"/>
            <a:ext cx="1386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라우팅 테이블</a:t>
            </a:r>
            <a:endParaRPr lang="en-US" altLang="ko-KR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Route Table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A46F75F4-E361-40FE-A0E4-28A5CC2CF079}"/>
              </a:ext>
            </a:extLst>
          </p:cNvPr>
          <p:cNvSpPr/>
          <p:nvPr/>
        </p:nvSpPr>
        <p:spPr>
          <a:xfrm>
            <a:off x="960609" y="4887460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6">
            <a:extLst>
              <a:ext uri="{FF2B5EF4-FFF2-40B4-BE49-F238E27FC236}">
                <a16:creationId xmlns:a16="http://schemas.microsoft.com/office/drawing/2014/main" id="{E0174C52-3CDE-4FFB-B702-1C03C068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584" y="4886960"/>
            <a:ext cx="304341" cy="304341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B47F98-6BF7-49C5-97CF-6B2B6D1DF459}"/>
              </a:ext>
            </a:extLst>
          </p:cNvPr>
          <p:cNvSpPr/>
          <p:nvPr/>
        </p:nvSpPr>
        <p:spPr>
          <a:xfrm>
            <a:off x="1269305" y="4899963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B4BFA6-53A0-4E84-AE19-18B52D3BEFF3}"/>
              </a:ext>
            </a:extLst>
          </p:cNvPr>
          <p:cNvSpPr/>
          <p:nvPr/>
        </p:nvSpPr>
        <p:spPr>
          <a:xfrm>
            <a:off x="3814095" y="4622707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12E7386-A0BB-42A3-8D0A-9F046292A613}"/>
              </a:ext>
            </a:extLst>
          </p:cNvPr>
          <p:cNvSpPr/>
          <p:nvPr/>
        </p:nvSpPr>
        <p:spPr>
          <a:xfrm>
            <a:off x="3581680" y="5828793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라우팅 테이블</a:t>
            </a:r>
            <a:endParaRPr lang="en-US" altLang="ko-KR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Routing Table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ED85A6BC-2E21-4C2F-80CF-970D4E0029E1}"/>
              </a:ext>
            </a:extLst>
          </p:cNvPr>
          <p:cNvSpPr/>
          <p:nvPr/>
        </p:nvSpPr>
        <p:spPr>
          <a:xfrm>
            <a:off x="1170236" y="5451427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Graphic 32">
            <a:extLst>
              <a:ext uri="{FF2B5EF4-FFF2-40B4-BE49-F238E27FC236}">
                <a16:creationId xmlns:a16="http://schemas.microsoft.com/office/drawing/2014/main" id="{4E9E0376-4210-4E49-93A7-213E9F877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0236" y="5451427"/>
            <a:ext cx="228830" cy="22883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44CC331-4D2B-4BA7-859C-A37474C0CB47}"/>
              </a:ext>
            </a:extLst>
          </p:cNvPr>
          <p:cNvSpPr/>
          <p:nvPr/>
        </p:nvSpPr>
        <p:spPr>
          <a:xfrm>
            <a:off x="1346008" y="543403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B2EF65-7AAA-4F5D-940A-FBA1F37C115F}"/>
              </a:ext>
            </a:extLst>
          </p:cNvPr>
          <p:cNvSpPr/>
          <p:nvPr/>
        </p:nvSpPr>
        <p:spPr>
          <a:xfrm>
            <a:off x="1469365" y="5266544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6" name="Rectangle 43">
            <a:extLst>
              <a:ext uri="{FF2B5EF4-FFF2-40B4-BE49-F238E27FC236}">
                <a16:creationId xmlns:a16="http://schemas.microsoft.com/office/drawing/2014/main" id="{3039566C-9FB7-48B0-9C11-F158543C652D}"/>
              </a:ext>
            </a:extLst>
          </p:cNvPr>
          <p:cNvSpPr/>
          <p:nvPr/>
        </p:nvSpPr>
        <p:spPr>
          <a:xfrm>
            <a:off x="1183968" y="6277555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Graphic 32">
            <a:extLst>
              <a:ext uri="{FF2B5EF4-FFF2-40B4-BE49-F238E27FC236}">
                <a16:creationId xmlns:a16="http://schemas.microsoft.com/office/drawing/2014/main" id="{5C81467F-7D04-4204-8648-E3B2FC87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968" y="6277555"/>
            <a:ext cx="228830" cy="22883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777CDA2-3C69-44E4-9B2D-9258A0A3D0D5}"/>
              </a:ext>
            </a:extLst>
          </p:cNvPr>
          <p:cNvSpPr/>
          <p:nvPr/>
        </p:nvSpPr>
        <p:spPr>
          <a:xfrm>
            <a:off x="1359740" y="6260164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78AFB46-389C-4A99-8C31-4BCE501B7249}"/>
              </a:ext>
            </a:extLst>
          </p:cNvPr>
          <p:cNvSpPr/>
          <p:nvPr/>
        </p:nvSpPr>
        <p:spPr>
          <a:xfrm>
            <a:off x="1483097" y="6092672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F0CAB61-D0E9-4369-BDFD-B1D23B45CB61}"/>
              </a:ext>
            </a:extLst>
          </p:cNvPr>
          <p:cNvCxnSpPr>
            <a:cxnSpLocks/>
            <a:stCxn id="115" idx="0"/>
            <a:endCxn id="78" idx="3"/>
          </p:cNvCxnSpPr>
          <p:nvPr/>
        </p:nvCxnSpPr>
        <p:spPr>
          <a:xfrm rot="16200000" flipV="1">
            <a:off x="2835601" y="5302597"/>
            <a:ext cx="155810" cy="839491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9E9417D-84F4-4653-AC3D-90E8961068B7}"/>
              </a:ext>
            </a:extLst>
          </p:cNvPr>
          <p:cNvCxnSpPr>
            <a:cxnSpLocks/>
            <a:stCxn id="115" idx="2"/>
            <a:endCxn id="106" idx="3"/>
          </p:cNvCxnSpPr>
          <p:nvPr/>
        </p:nvCxnSpPr>
        <p:spPr>
          <a:xfrm rot="5400000">
            <a:off x="2813813" y="5951128"/>
            <a:ext cx="213118" cy="825759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28">
            <a:extLst>
              <a:ext uri="{FF2B5EF4-FFF2-40B4-BE49-F238E27FC236}">
                <a16:creationId xmlns:a16="http://schemas.microsoft.com/office/drawing/2014/main" id="{A3B4C0B2-3D77-4399-8982-B3F38D847053}"/>
              </a:ext>
            </a:extLst>
          </p:cNvPr>
          <p:cNvSpPr>
            <a:spLocks noChangeAspect="1"/>
          </p:cNvSpPr>
          <p:nvPr/>
        </p:nvSpPr>
        <p:spPr bwMode="auto">
          <a:xfrm>
            <a:off x="5330857" y="5001347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EB31014-FF97-42BE-A037-52FF6FC7CA10}"/>
              </a:ext>
            </a:extLst>
          </p:cNvPr>
          <p:cNvSpPr/>
          <p:nvPr/>
        </p:nvSpPr>
        <p:spPr>
          <a:xfrm>
            <a:off x="5605032" y="4899963"/>
            <a:ext cx="511227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Subnet</a:t>
            </a:r>
            <a:r>
              <a:rPr lang="ko-KR" altLang="en-US" sz="1400" dirty="0"/>
              <a:t>을 만들면</a:t>
            </a:r>
            <a:r>
              <a:rPr lang="en-US" altLang="ko-KR" sz="1400" dirty="0"/>
              <a:t>, </a:t>
            </a:r>
            <a:r>
              <a:rPr lang="ko-KR" altLang="en-US" sz="1400" dirty="0"/>
              <a:t>기본 라우팅 테이블에 자동으로 연결됨</a:t>
            </a:r>
            <a:endParaRPr lang="en-US" altLang="ko-KR" sz="1400" dirty="0"/>
          </a:p>
        </p:txBody>
      </p:sp>
      <p:pic>
        <p:nvPicPr>
          <p:cNvPr id="113" name="Graphic 31">
            <a:extLst>
              <a:ext uri="{FF2B5EF4-FFF2-40B4-BE49-F238E27FC236}">
                <a16:creationId xmlns:a16="http://schemas.microsoft.com/office/drawing/2014/main" id="{45A98868-340A-427F-8D8B-D7B132B5C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968354" y="32552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31">
            <a:extLst>
              <a:ext uri="{FF2B5EF4-FFF2-40B4-BE49-F238E27FC236}">
                <a16:creationId xmlns:a16="http://schemas.microsoft.com/office/drawing/2014/main" id="{56028708-3BFD-4F7A-BEA0-DF3D3C13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104651" y="58002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4FEE495-9040-4811-844C-56B1D9738542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639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테이블의 특징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10" name="Oval 28">
            <a:extLst>
              <a:ext uri="{FF2B5EF4-FFF2-40B4-BE49-F238E27FC236}">
                <a16:creationId xmlns:a16="http://schemas.microsoft.com/office/drawing/2014/main" id="{A3B4C0B2-3D77-4399-8982-B3F38D847053}"/>
              </a:ext>
            </a:extLst>
          </p:cNvPr>
          <p:cNvSpPr>
            <a:spLocks noChangeAspect="1"/>
          </p:cNvSpPr>
          <p:nvPr/>
        </p:nvSpPr>
        <p:spPr bwMode="auto">
          <a:xfrm>
            <a:off x="5330857" y="2359071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EB31014-FF97-42BE-A037-52FF6FC7CA10}"/>
              </a:ext>
            </a:extLst>
          </p:cNvPr>
          <p:cNvSpPr/>
          <p:nvPr/>
        </p:nvSpPr>
        <p:spPr>
          <a:xfrm>
            <a:off x="5605032" y="2257687"/>
            <a:ext cx="511227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/>
              <a:t>새로운 라우팅 테이블을 만들어 </a:t>
            </a:r>
            <a:r>
              <a:rPr lang="en-US" altLang="ko-KR" sz="1400" dirty="0"/>
              <a:t>Subnet-1</a:t>
            </a:r>
            <a:r>
              <a:rPr lang="ko-KR" altLang="en-US" sz="1400" dirty="0"/>
              <a:t>에 연결하면</a:t>
            </a:r>
            <a:r>
              <a:rPr lang="en-US" altLang="ko-KR" sz="14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기존 연결은 자동으로 끊어진다</a:t>
            </a:r>
            <a:r>
              <a:rPr lang="en-US" altLang="ko-KR" sz="1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- Known</a:t>
            </a:r>
            <a:r>
              <a:rPr lang="ko-KR" altLang="en-US" sz="1400" dirty="0"/>
              <a:t> </a:t>
            </a:r>
            <a:r>
              <a:rPr lang="en-US" altLang="ko-KR" sz="1400" dirty="0"/>
              <a:t>as the </a:t>
            </a:r>
            <a:r>
              <a:rPr lang="en-US" altLang="ko-KR" sz="1400" b="1" dirty="0"/>
              <a:t>Custom Route Table</a:t>
            </a:r>
            <a:endParaRPr lang="ko-KR" altLang="en-US" sz="1400" b="1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4446471-5C0C-4CB2-A8D7-4F4203765CAB}"/>
              </a:ext>
            </a:extLst>
          </p:cNvPr>
          <p:cNvSpPr/>
          <p:nvPr/>
        </p:nvSpPr>
        <p:spPr>
          <a:xfrm>
            <a:off x="881208" y="2509740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16">
            <a:extLst>
              <a:ext uri="{FF2B5EF4-FFF2-40B4-BE49-F238E27FC236}">
                <a16:creationId xmlns:a16="http://schemas.microsoft.com/office/drawing/2014/main" id="{B4BAF2D3-40D0-4976-9505-9075ED3C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183" y="2509240"/>
            <a:ext cx="304341" cy="30434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255FA9-822D-4F5E-B51C-15BC60C82195}"/>
              </a:ext>
            </a:extLst>
          </p:cNvPr>
          <p:cNvSpPr/>
          <p:nvPr/>
        </p:nvSpPr>
        <p:spPr>
          <a:xfrm>
            <a:off x="1189904" y="2522243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574755-4301-4D9D-9693-CC6BFBD95287}"/>
              </a:ext>
            </a:extLst>
          </p:cNvPr>
          <p:cNvSpPr/>
          <p:nvPr/>
        </p:nvSpPr>
        <p:spPr>
          <a:xfrm>
            <a:off x="3734694" y="2244987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949196-3869-4480-BFAE-411EE639B655}"/>
              </a:ext>
            </a:extLst>
          </p:cNvPr>
          <p:cNvSpPr/>
          <p:nvPr/>
        </p:nvSpPr>
        <p:spPr>
          <a:xfrm>
            <a:off x="3502279" y="3451073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라우팅 테이블</a:t>
            </a:r>
            <a:endParaRPr lang="en-US" altLang="ko-KR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Routing Table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38" name="Rectangle 43">
            <a:extLst>
              <a:ext uri="{FF2B5EF4-FFF2-40B4-BE49-F238E27FC236}">
                <a16:creationId xmlns:a16="http://schemas.microsoft.com/office/drawing/2014/main" id="{6F421FBE-0F24-4B85-B1FE-274138920893}"/>
              </a:ext>
            </a:extLst>
          </p:cNvPr>
          <p:cNvSpPr/>
          <p:nvPr/>
        </p:nvSpPr>
        <p:spPr>
          <a:xfrm>
            <a:off x="1090835" y="3073707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32">
            <a:extLst>
              <a:ext uri="{FF2B5EF4-FFF2-40B4-BE49-F238E27FC236}">
                <a16:creationId xmlns:a16="http://schemas.microsoft.com/office/drawing/2014/main" id="{E8F0BA0E-97A4-414E-A284-D24719299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835" y="3073707"/>
            <a:ext cx="228830" cy="22883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0BF496-9BD4-47FE-A7BB-CE4A072BEF65}"/>
              </a:ext>
            </a:extLst>
          </p:cNvPr>
          <p:cNvSpPr/>
          <p:nvPr/>
        </p:nvSpPr>
        <p:spPr>
          <a:xfrm>
            <a:off x="1266607" y="305631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195A2F-2AAD-4D94-8B4C-F57F38299705}"/>
              </a:ext>
            </a:extLst>
          </p:cNvPr>
          <p:cNvSpPr/>
          <p:nvPr/>
        </p:nvSpPr>
        <p:spPr>
          <a:xfrm>
            <a:off x="1389964" y="2888824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BB81C613-7B71-47E3-800B-20725AB6E40E}"/>
              </a:ext>
            </a:extLst>
          </p:cNvPr>
          <p:cNvSpPr/>
          <p:nvPr/>
        </p:nvSpPr>
        <p:spPr>
          <a:xfrm>
            <a:off x="1104567" y="3899835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32">
            <a:extLst>
              <a:ext uri="{FF2B5EF4-FFF2-40B4-BE49-F238E27FC236}">
                <a16:creationId xmlns:a16="http://schemas.microsoft.com/office/drawing/2014/main" id="{F742C669-B41B-4EF9-A2ED-4929E1DE6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67" y="3899835"/>
            <a:ext cx="228830" cy="22883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0BE03C-274A-45B7-A848-2362C837AB71}"/>
              </a:ext>
            </a:extLst>
          </p:cNvPr>
          <p:cNvSpPr/>
          <p:nvPr/>
        </p:nvSpPr>
        <p:spPr>
          <a:xfrm>
            <a:off x="1280339" y="3882444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BC8452-9163-4DD2-AA00-69FCC3FB3FEB}"/>
              </a:ext>
            </a:extLst>
          </p:cNvPr>
          <p:cNvSpPr/>
          <p:nvPr/>
        </p:nvSpPr>
        <p:spPr>
          <a:xfrm>
            <a:off x="1403696" y="3714952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E5497E7-1C34-433A-9D89-5133E69A76C8}"/>
              </a:ext>
            </a:extLst>
          </p:cNvPr>
          <p:cNvCxnSpPr>
            <a:cxnSpLocks/>
            <a:stCxn id="48" idx="0"/>
            <a:endCxn id="38" idx="3"/>
          </p:cNvCxnSpPr>
          <p:nvPr/>
        </p:nvCxnSpPr>
        <p:spPr>
          <a:xfrm rot="16200000" flipV="1">
            <a:off x="2756200" y="2924877"/>
            <a:ext cx="155810" cy="839491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605EFD0B-7C0F-40D5-910C-6B092F28ED35}"/>
              </a:ext>
            </a:extLst>
          </p:cNvPr>
          <p:cNvCxnSpPr>
            <a:cxnSpLocks/>
            <a:stCxn id="48" idx="2"/>
            <a:endCxn id="42" idx="3"/>
          </p:cNvCxnSpPr>
          <p:nvPr/>
        </p:nvCxnSpPr>
        <p:spPr>
          <a:xfrm rot="5400000">
            <a:off x="2734412" y="3573408"/>
            <a:ext cx="213118" cy="825759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31">
            <a:extLst>
              <a:ext uri="{FF2B5EF4-FFF2-40B4-BE49-F238E27FC236}">
                <a16:creationId xmlns:a16="http://schemas.microsoft.com/office/drawing/2014/main" id="{313F4250-12ED-46EE-9C81-FB774A16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25250" y="34225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phic 31">
            <a:extLst>
              <a:ext uri="{FF2B5EF4-FFF2-40B4-BE49-F238E27FC236}">
                <a16:creationId xmlns:a16="http://schemas.microsoft.com/office/drawing/2014/main" id="{4AB7589E-B652-4DFF-AAD8-D5E06C9F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734694" y="274826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CA26143A-6D34-4915-B163-C4FE17B1FB75}"/>
              </a:ext>
            </a:extLst>
          </p:cNvPr>
          <p:cNvSpPr/>
          <p:nvPr/>
        </p:nvSpPr>
        <p:spPr>
          <a:xfrm>
            <a:off x="2610396" y="3132559"/>
            <a:ext cx="186255" cy="25426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FB0B20-03D9-4387-A5B3-484262353F79}"/>
              </a:ext>
            </a:extLst>
          </p:cNvPr>
          <p:cNvCxnSpPr>
            <a:stCxn id="51" idx="1"/>
            <a:endCxn id="41" idx="3"/>
          </p:cNvCxnSpPr>
          <p:nvPr/>
        </p:nvCxnSpPr>
        <p:spPr>
          <a:xfrm flipH="1">
            <a:off x="2414359" y="2976861"/>
            <a:ext cx="1320335" cy="440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28">
            <a:extLst>
              <a:ext uri="{FF2B5EF4-FFF2-40B4-BE49-F238E27FC236}">
                <a16:creationId xmlns:a16="http://schemas.microsoft.com/office/drawing/2014/main" id="{E5568EF3-E1DD-49C2-9AD0-76D248D04974}"/>
              </a:ext>
            </a:extLst>
          </p:cNvPr>
          <p:cNvSpPr>
            <a:spLocks noChangeAspect="1"/>
          </p:cNvSpPr>
          <p:nvPr/>
        </p:nvSpPr>
        <p:spPr bwMode="auto">
          <a:xfrm>
            <a:off x="5330857" y="4731956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59E77E-220E-4CDA-B12B-7A8C94F6E0B0}"/>
              </a:ext>
            </a:extLst>
          </p:cNvPr>
          <p:cNvSpPr/>
          <p:nvPr/>
        </p:nvSpPr>
        <p:spPr>
          <a:xfrm>
            <a:off x="5605032" y="4630572"/>
            <a:ext cx="511227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Subnet-1</a:t>
            </a:r>
            <a:r>
              <a:rPr lang="ko-KR" altLang="en-US" sz="1400" dirty="0"/>
              <a:t>에 연결된 라우팅 테이블을 해제하면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기본 라우팅 테이블과 자동 연결됨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(subnet</a:t>
            </a:r>
            <a:r>
              <a:rPr lang="ko-KR" altLang="en-US" sz="1400" dirty="0"/>
              <a:t>은</a:t>
            </a:r>
            <a:r>
              <a:rPr lang="en-US" altLang="ko-KR" sz="1400" dirty="0"/>
              <a:t> </a:t>
            </a:r>
            <a:r>
              <a:rPr lang="ko-KR" altLang="en-US" sz="1400" dirty="0"/>
              <a:t>반드시 하나의 라우팅 테이블과 연결돼야 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0180149B-60CC-452D-9C4E-DADAC5603ED2}"/>
              </a:ext>
            </a:extLst>
          </p:cNvPr>
          <p:cNvSpPr/>
          <p:nvPr/>
        </p:nvSpPr>
        <p:spPr>
          <a:xfrm>
            <a:off x="881208" y="4882625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Graphic 16">
            <a:extLst>
              <a:ext uri="{FF2B5EF4-FFF2-40B4-BE49-F238E27FC236}">
                <a16:creationId xmlns:a16="http://schemas.microsoft.com/office/drawing/2014/main" id="{E5763C6D-3DA1-421E-8B50-4C5D5371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183" y="4882125"/>
            <a:ext cx="304341" cy="30434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468002-5580-4C4D-999D-83677D338A60}"/>
              </a:ext>
            </a:extLst>
          </p:cNvPr>
          <p:cNvSpPr/>
          <p:nvPr/>
        </p:nvSpPr>
        <p:spPr>
          <a:xfrm>
            <a:off x="1189904" y="4895128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E0354A-4021-4481-A616-7E406B50F6D0}"/>
              </a:ext>
            </a:extLst>
          </p:cNvPr>
          <p:cNvSpPr/>
          <p:nvPr/>
        </p:nvSpPr>
        <p:spPr>
          <a:xfrm>
            <a:off x="3734694" y="4617872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59BE2C-744D-4C5F-A9B1-DACC49D4A2A8}"/>
              </a:ext>
            </a:extLst>
          </p:cNvPr>
          <p:cNvSpPr/>
          <p:nvPr/>
        </p:nvSpPr>
        <p:spPr>
          <a:xfrm>
            <a:off x="3502279" y="5823958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라우팅 테이블</a:t>
            </a:r>
            <a:endParaRPr lang="en-US" altLang="ko-KR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Routing Table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918A39FD-244C-4BF4-A0F0-0A7369F045F1}"/>
              </a:ext>
            </a:extLst>
          </p:cNvPr>
          <p:cNvSpPr/>
          <p:nvPr/>
        </p:nvSpPr>
        <p:spPr>
          <a:xfrm>
            <a:off x="1090835" y="5446592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Graphic 32">
            <a:extLst>
              <a:ext uri="{FF2B5EF4-FFF2-40B4-BE49-F238E27FC236}">
                <a16:creationId xmlns:a16="http://schemas.microsoft.com/office/drawing/2014/main" id="{17DF602C-1FAF-4D4A-BAE9-264ADDA6A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835" y="5446592"/>
            <a:ext cx="228830" cy="22883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22345B-AA84-46E4-8B08-A933ACE93ABD}"/>
              </a:ext>
            </a:extLst>
          </p:cNvPr>
          <p:cNvSpPr/>
          <p:nvPr/>
        </p:nvSpPr>
        <p:spPr>
          <a:xfrm>
            <a:off x="1266607" y="542920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6600AC-D25E-40B7-A889-46809320BB3A}"/>
              </a:ext>
            </a:extLst>
          </p:cNvPr>
          <p:cNvSpPr/>
          <p:nvPr/>
        </p:nvSpPr>
        <p:spPr>
          <a:xfrm>
            <a:off x="1389964" y="5261709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5" name="Rectangle 43">
            <a:extLst>
              <a:ext uri="{FF2B5EF4-FFF2-40B4-BE49-F238E27FC236}">
                <a16:creationId xmlns:a16="http://schemas.microsoft.com/office/drawing/2014/main" id="{A0E38EB8-B684-45E7-82BE-1F47177801B9}"/>
              </a:ext>
            </a:extLst>
          </p:cNvPr>
          <p:cNvSpPr/>
          <p:nvPr/>
        </p:nvSpPr>
        <p:spPr>
          <a:xfrm>
            <a:off x="1104567" y="6272720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Graphic 32">
            <a:extLst>
              <a:ext uri="{FF2B5EF4-FFF2-40B4-BE49-F238E27FC236}">
                <a16:creationId xmlns:a16="http://schemas.microsoft.com/office/drawing/2014/main" id="{3F181DA5-840F-4A9F-8B2D-DA51422E5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67" y="6272720"/>
            <a:ext cx="228830" cy="22883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0858A3-D9F7-43CC-BBDB-2ED9DEEF6396}"/>
              </a:ext>
            </a:extLst>
          </p:cNvPr>
          <p:cNvSpPr/>
          <p:nvPr/>
        </p:nvSpPr>
        <p:spPr>
          <a:xfrm>
            <a:off x="1280339" y="6255329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EC0411-3DB8-491F-9AF0-E73504CA8279}"/>
              </a:ext>
            </a:extLst>
          </p:cNvPr>
          <p:cNvSpPr/>
          <p:nvPr/>
        </p:nvSpPr>
        <p:spPr>
          <a:xfrm>
            <a:off x="1403696" y="6087837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F43D6E04-8817-4E68-99E1-14E25B76C9DE}"/>
              </a:ext>
            </a:extLst>
          </p:cNvPr>
          <p:cNvCxnSpPr>
            <a:cxnSpLocks/>
            <a:stCxn id="84" idx="0"/>
            <a:endCxn id="71" idx="3"/>
          </p:cNvCxnSpPr>
          <p:nvPr/>
        </p:nvCxnSpPr>
        <p:spPr>
          <a:xfrm rot="16200000" flipV="1">
            <a:off x="2756200" y="5297762"/>
            <a:ext cx="155810" cy="839491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62C40AEA-37E3-4C47-A72A-97610BF0086C}"/>
              </a:ext>
            </a:extLst>
          </p:cNvPr>
          <p:cNvCxnSpPr>
            <a:cxnSpLocks/>
            <a:stCxn id="84" idx="2"/>
            <a:endCxn id="75" idx="3"/>
          </p:cNvCxnSpPr>
          <p:nvPr/>
        </p:nvCxnSpPr>
        <p:spPr>
          <a:xfrm rot="5400000">
            <a:off x="2734412" y="5946293"/>
            <a:ext cx="213118" cy="825759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31">
            <a:extLst>
              <a:ext uri="{FF2B5EF4-FFF2-40B4-BE49-F238E27FC236}">
                <a16:creationId xmlns:a16="http://schemas.microsoft.com/office/drawing/2014/main" id="{50A9FF4F-C53F-4DF4-91D5-F46C5663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25250" y="5795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Graphic 31">
            <a:extLst>
              <a:ext uri="{FF2B5EF4-FFF2-40B4-BE49-F238E27FC236}">
                <a16:creationId xmlns:a16="http://schemas.microsoft.com/office/drawing/2014/main" id="{B6D64728-5289-4CB7-90BB-542A3C27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734694" y="512114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92F30927-A374-46CB-82B5-7D5436ED0A65}"/>
              </a:ext>
            </a:extLst>
          </p:cNvPr>
          <p:cNvSpPr/>
          <p:nvPr/>
        </p:nvSpPr>
        <p:spPr>
          <a:xfrm>
            <a:off x="3041487" y="5227016"/>
            <a:ext cx="186255" cy="25426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068F7C1-2F8B-45F6-B4C0-14BE0E8B2C63}"/>
              </a:ext>
            </a:extLst>
          </p:cNvPr>
          <p:cNvCxnSpPr>
            <a:stCxn id="87" idx="1"/>
            <a:endCxn id="74" idx="3"/>
          </p:cNvCxnSpPr>
          <p:nvPr/>
        </p:nvCxnSpPr>
        <p:spPr>
          <a:xfrm flipH="1">
            <a:off x="2414359" y="5349746"/>
            <a:ext cx="1320335" cy="440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8BA224-205D-4337-8C87-7C18AF4F13DB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85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테이블의 특징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110" name="Oval 28">
            <a:extLst>
              <a:ext uri="{FF2B5EF4-FFF2-40B4-BE49-F238E27FC236}">
                <a16:creationId xmlns:a16="http://schemas.microsoft.com/office/drawing/2014/main" id="{A3B4C0B2-3D77-4399-8982-B3F38D847053}"/>
              </a:ext>
            </a:extLst>
          </p:cNvPr>
          <p:cNvSpPr>
            <a:spLocks noChangeAspect="1"/>
          </p:cNvSpPr>
          <p:nvPr/>
        </p:nvSpPr>
        <p:spPr bwMode="auto">
          <a:xfrm>
            <a:off x="5330857" y="2359071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EB31014-FF97-42BE-A037-52FF6FC7CA10}"/>
              </a:ext>
            </a:extLst>
          </p:cNvPr>
          <p:cNvSpPr/>
          <p:nvPr/>
        </p:nvSpPr>
        <p:spPr>
          <a:xfrm>
            <a:off x="5605032" y="2257687"/>
            <a:ext cx="511227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/>
              <a:t>각각의 </a:t>
            </a:r>
            <a:r>
              <a:rPr lang="en-US" altLang="ko-KR" sz="1400" dirty="0"/>
              <a:t>subnet</a:t>
            </a:r>
            <a:r>
              <a:rPr lang="ko-KR" altLang="en-US" sz="1400" dirty="0"/>
              <a:t>은 한번에 하나의 </a:t>
            </a:r>
            <a:r>
              <a:rPr lang="en-US" altLang="ko-KR" sz="1400" dirty="0"/>
              <a:t>route</a:t>
            </a:r>
            <a:r>
              <a:rPr lang="ko-KR" altLang="en-US" sz="1400" dirty="0"/>
              <a:t> </a:t>
            </a:r>
            <a:r>
              <a:rPr lang="en-US" altLang="ko-KR" sz="1400" dirty="0"/>
              <a:t>Table</a:t>
            </a:r>
            <a:r>
              <a:rPr lang="ko-KR" altLang="en-US" sz="1400" dirty="0"/>
              <a:t>만 연결됨</a:t>
            </a:r>
            <a:endParaRPr lang="en-US" altLang="ko-KR" sz="1400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4446471-5C0C-4CB2-A8D7-4F4203765CAB}"/>
              </a:ext>
            </a:extLst>
          </p:cNvPr>
          <p:cNvSpPr/>
          <p:nvPr/>
        </p:nvSpPr>
        <p:spPr>
          <a:xfrm>
            <a:off x="881208" y="2509740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16">
            <a:extLst>
              <a:ext uri="{FF2B5EF4-FFF2-40B4-BE49-F238E27FC236}">
                <a16:creationId xmlns:a16="http://schemas.microsoft.com/office/drawing/2014/main" id="{B4BAF2D3-40D0-4976-9505-9075ED3C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183" y="2509240"/>
            <a:ext cx="304341" cy="30434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255FA9-822D-4F5E-B51C-15BC60C82195}"/>
              </a:ext>
            </a:extLst>
          </p:cNvPr>
          <p:cNvSpPr/>
          <p:nvPr/>
        </p:nvSpPr>
        <p:spPr>
          <a:xfrm>
            <a:off x="1189904" y="2522243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574755-4301-4D9D-9693-CC6BFBD95287}"/>
              </a:ext>
            </a:extLst>
          </p:cNvPr>
          <p:cNvSpPr/>
          <p:nvPr/>
        </p:nvSpPr>
        <p:spPr>
          <a:xfrm>
            <a:off x="3734694" y="2244987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8" name="Rectangle 43">
            <a:extLst>
              <a:ext uri="{FF2B5EF4-FFF2-40B4-BE49-F238E27FC236}">
                <a16:creationId xmlns:a16="http://schemas.microsoft.com/office/drawing/2014/main" id="{6F421FBE-0F24-4B85-B1FE-274138920893}"/>
              </a:ext>
            </a:extLst>
          </p:cNvPr>
          <p:cNvSpPr/>
          <p:nvPr/>
        </p:nvSpPr>
        <p:spPr>
          <a:xfrm>
            <a:off x="1090835" y="3073707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32">
            <a:extLst>
              <a:ext uri="{FF2B5EF4-FFF2-40B4-BE49-F238E27FC236}">
                <a16:creationId xmlns:a16="http://schemas.microsoft.com/office/drawing/2014/main" id="{E8F0BA0E-97A4-414E-A284-D24719299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835" y="3073707"/>
            <a:ext cx="228830" cy="22883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0BF496-9BD4-47FE-A7BB-CE4A072BEF65}"/>
              </a:ext>
            </a:extLst>
          </p:cNvPr>
          <p:cNvSpPr/>
          <p:nvPr/>
        </p:nvSpPr>
        <p:spPr>
          <a:xfrm>
            <a:off x="1266607" y="305631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195A2F-2AAD-4D94-8B4C-F57F38299705}"/>
              </a:ext>
            </a:extLst>
          </p:cNvPr>
          <p:cNvSpPr/>
          <p:nvPr/>
        </p:nvSpPr>
        <p:spPr>
          <a:xfrm>
            <a:off x="1389964" y="2888824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BB81C613-7B71-47E3-800B-20725AB6E40E}"/>
              </a:ext>
            </a:extLst>
          </p:cNvPr>
          <p:cNvSpPr/>
          <p:nvPr/>
        </p:nvSpPr>
        <p:spPr>
          <a:xfrm>
            <a:off x="1104567" y="3899835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32">
            <a:extLst>
              <a:ext uri="{FF2B5EF4-FFF2-40B4-BE49-F238E27FC236}">
                <a16:creationId xmlns:a16="http://schemas.microsoft.com/office/drawing/2014/main" id="{F742C669-B41B-4EF9-A2ED-4929E1DE6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67" y="3899835"/>
            <a:ext cx="228830" cy="22883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0BE03C-274A-45B7-A848-2362C837AB71}"/>
              </a:ext>
            </a:extLst>
          </p:cNvPr>
          <p:cNvSpPr/>
          <p:nvPr/>
        </p:nvSpPr>
        <p:spPr>
          <a:xfrm>
            <a:off x="1280339" y="3882444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BC8452-9163-4DD2-AA00-69FCC3FB3FEB}"/>
              </a:ext>
            </a:extLst>
          </p:cNvPr>
          <p:cNvSpPr/>
          <p:nvPr/>
        </p:nvSpPr>
        <p:spPr>
          <a:xfrm>
            <a:off x="1403696" y="3714952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51" name="Graphic 31">
            <a:extLst>
              <a:ext uri="{FF2B5EF4-FFF2-40B4-BE49-F238E27FC236}">
                <a16:creationId xmlns:a16="http://schemas.microsoft.com/office/drawing/2014/main" id="{4AB7589E-B652-4DFF-AAD8-D5E06C9F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34694" y="274826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FB0B20-03D9-4387-A5B3-484262353F79}"/>
              </a:ext>
            </a:extLst>
          </p:cNvPr>
          <p:cNvCxnSpPr>
            <a:stCxn id="51" idx="1"/>
            <a:endCxn id="41" idx="3"/>
          </p:cNvCxnSpPr>
          <p:nvPr/>
        </p:nvCxnSpPr>
        <p:spPr>
          <a:xfrm flipH="1">
            <a:off x="2414359" y="2976861"/>
            <a:ext cx="1320335" cy="440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28">
            <a:extLst>
              <a:ext uri="{FF2B5EF4-FFF2-40B4-BE49-F238E27FC236}">
                <a16:creationId xmlns:a16="http://schemas.microsoft.com/office/drawing/2014/main" id="{E5568EF3-E1DD-49C2-9AD0-76D248D04974}"/>
              </a:ext>
            </a:extLst>
          </p:cNvPr>
          <p:cNvSpPr>
            <a:spLocks noChangeAspect="1"/>
          </p:cNvSpPr>
          <p:nvPr/>
        </p:nvSpPr>
        <p:spPr bwMode="auto">
          <a:xfrm>
            <a:off x="5330857" y="4731956"/>
            <a:ext cx="274175" cy="24247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59E77E-220E-4CDA-B12B-7A8C94F6E0B0}"/>
              </a:ext>
            </a:extLst>
          </p:cNvPr>
          <p:cNvSpPr/>
          <p:nvPr/>
        </p:nvSpPr>
        <p:spPr>
          <a:xfrm>
            <a:off x="5605032" y="4630572"/>
            <a:ext cx="511227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/>
              <a:t>여러 </a:t>
            </a:r>
            <a:r>
              <a:rPr lang="en-US" altLang="ko-KR" sz="1400" dirty="0"/>
              <a:t>subnet</a:t>
            </a:r>
            <a:r>
              <a:rPr lang="ko-KR" altLang="en-US" sz="1400" dirty="0"/>
              <a:t>이 하나의 </a:t>
            </a:r>
            <a:r>
              <a:rPr lang="en-US" altLang="ko-KR" sz="1400" dirty="0"/>
              <a:t>Route Table</a:t>
            </a:r>
            <a:r>
              <a:rPr lang="ko-KR" altLang="en-US" sz="1400" dirty="0"/>
              <a:t>에 연결될 수 있음</a:t>
            </a:r>
            <a:endParaRPr lang="en-US" altLang="ko-KR" sz="14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8BA224-205D-4337-8C87-7C18AF4F13DB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0" name="Graphic 31">
            <a:extLst>
              <a:ext uri="{FF2B5EF4-FFF2-40B4-BE49-F238E27FC236}">
                <a16:creationId xmlns:a16="http://schemas.microsoft.com/office/drawing/2014/main" id="{279D3232-461A-4CB3-AE27-B196E130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34694" y="32460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1CB091-C014-49CA-87BE-E8F818D9100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>
            <a:off x="2414359" y="2981266"/>
            <a:ext cx="1320335" cy="49335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1">
            <a:extLst>
              <a:ext uri="{FF2B5EF4-FFF2-40B4-BE49-F238E27FC236}">
                <a16:creationId xmlns:a16="http://schemas.microsoft.com/office/drawing/2014/main" id="{074C95D0-D99E-4D67-BD15-6682894C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3734694" y="3864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1B3F8D-AC37-4FF4-8994-FC08AC690103}"/>
              </a:ext>
            </a:extLst>
          </p:cNvPr>
          <p:cNvCxnSpPr>
            <a:stCxn id="42" idx="3"/>
            <a:endCxn id="54" idx="1"/>
          </p:cNvCxnSpPr>
          <p:nvPr/>
        </p:nvCxnSpPr>
        <p:spPr>
          <a:xfrm flipV="1">
            <a:off x="2428091" y="4092825"/>
            <a:ext cx="1306603" cy="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곱하기 기호 59">
            <a:extLst>
              <a:ext uri="{FF2B5EF4-FFF2-40B4-BE49-F238E27FC236}">
                <a16:creationId xmlns:a16="http://schemas.microsoft.com/office/drawing/2014/main" id="{6236D452-0AC4-480A-A43F-CCDC88C48417}"/>
              </a:ext>
            </a:extLst>
          </p:cNvPr>
          <p:cNvSpPr/>
          <p:nvPr/>
        </p:nvSpPr>
        <p:spPr>
          <a:xfrm>
            <a:off x="4436015" y="3073707"/>
            <a:ext cx="186255" cy="25426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62102969-1883-4131-B18F-09516744F991}"/>
              </a:ext>
            </a:extLst>
          </p:cNvPr>
          <p:cNvSpPr/>
          <p:nvPr/>
        </p:nvSpPr>
        <p:spPr>
          <a:xfrm>
            <a:off x="876183" y="4939631"/>
            <a:ext cx="4171439" cy="204410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Graphic 16">
            <a:extLst>
              <a:ext uri="{FF2B5EF4-FFF2-40B4-BE49-F238E27FC236}">
                <a16:creationId xmlns:a16="http://schemas.microsoft.com/office/drawing/2014/main" id="{F8A0CEB7-8042-4914-8CC8-2E4E1993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158" y="4939131"/>
            <a:ext cx="304341" cy="304341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5EA415-6A0B-48A9-9C39-9B11C125FAC8}"/>
              </a:ext>
            </a:extLst>
          </p:cNvPr>
          <p:cNvSpPr/>
          <p:nvPr/>
        </p:nvSpPr>
        <p:spPr>
          <a:xfrm>
            <a:off x="1184879" y="4952134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D6F7AF-ADB3-4FAD-959A-59FA955431A0}"/>
              </a:ext>
            </a:extLst>
          </p:cNvPr>
          <p:cNvSpPr/>
          <p:nvPr/>
        </p:nvSpPr>
        <p:spPr>
          <a:xfrm>
            <a:off x="3729669" y="4674878"/>
            <a:ext cx="1317953" cy="277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7" name="Rectangle 43">
            <a:extLst>
              <a:ext uri="{FF2B5EF4-FFF2-40B4-BE49-F238E27FC236}">
                <a16:creationId xmlns:a16="http://schemas.microsoft.com/office/drawing/2014/main" id="{5221EB07-C357-4469-8116-4A3C376FCA9F}"/>
              </a:ext>
            </a:extLst>
          </p:cNvPr>
          <p:cNvSpPr/>
          <p:nvPr/>
        </p:nvSpPr>
        <p:spPr>
          <a:xfrm>
            <a:off x="1085810" y="5503598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Graphic 32">
            <a:extLst>
              <a:ext uri="{FF2B5EF4-FFF2-40B4-BE49-F238E27FC236}">
                <a16:creationId xmlns:a16="http://schemas.microsoft.com/office/drawing/2014/main" id="{31E17E61-3BE5-4E75-A100-6B8F5458B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10" y="5503598"/>
            <a:ext cx="228830" cy="22883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21FCAE-3F91-45CD-9175-97291C67BEB4}"/>
              </a:ext>
            </a:extLst>
          </p:cNvPr>
          <p:cNvSpPr/>
          <p:nvPr/>
        </p:nvSpPr>
        <p:spPr>
          <a:xfrm>
            <a:off x="1261582" y="5486207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B68D7F-276A-414F-94FC-303E4BCB6090}"/>
              </a:ext>
            </a:extLst>
          </p:cNvPr>
          <p:cNvSpPr/>
          <p:nvPr/>
        </p:nvSpPr>
        <p:spPr>
          <a:xfrm>
            <a:off x="1384939" y="5318715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D44B0D69-102B-44B1-BAAA-E11056EA6047}"/>
              </a:ext>
            </a:extLst>
          </p:cNvPr>
          <p:cNvSpPr/>
          <p:nvPr/>
        </p:nvSpPr>
        <p:spPr>
          <a:xfrm>
            <a:off x="1099542" y="6329726"/>
            <a:ext cx="1323524" cy="386021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Graphic 32">
            <a:extLst>
              <a:ext uri="{FF2B5EF4-FFF2-40B4-BE49-F238E27FC236}">
                <a16:creationId xmlns:a16="http://schemas.microsoft.com/office/drawing/2014/main" id="{F3CD4126-6A04-4F50-BEE7-6AC32DA6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542" y="6329726"/>
            <a:ext cx="228830" cy="22883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BCF601E-EA96-4F59-BD19-E61911C9E05A}"/>
              </a:ext>
            </a:extLst>
          </p:cNvPr>
          <p:cNvSpPr/>
          <p:nvPr/>
        </p:nvSpPr>
        <p:spPr>
          <a:xfrm>
            <a:off x="1275314" y="63123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4051341-0974-48AF-8824-77FF400D755F}"/>
              </a:ext>
            </a:extLst>
          </p:cNvPr>
          <p:cNvSpPr/>
          <p:nvPr/>
        </p:nvSpPr>
        <p:spPr>
          <a:xfrm>
            <a:off x="1398671" y="6144843"/>
            <a:ext cx="1024395" cy="1848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92.75.2.0/24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86" name="Graphic 31">
            <a:extLst>
              <a:ext uri="{FF2B5EF4-FFF2-40B4-BE49-F238E27FC236}">
                <a16:creationId xmlns:a16="http://schemas.microsoft.com/office/drawing/2014/main" id="{B5C7398F-B7E2-43D9-82D9-4060B433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29669" y="51781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2FE3E42-4CEA-4608-A16A-26C6F8649DE8}"/>
              </a:ext>
            </a:extLst>
          </p:cNvPr>
          <p:cNvCxnSpPr>
            <a:stCxn id="86" idx="1"/>
            <a:endCxn id="70" idx="3"/>
          </p:cNvCxnSpPr>
          <p:nvPr/>
        </p:nvCxnSpPr>
        <p:spPr>
          <a:xfrm flipH="1">
            <a:off x="2409334" y="5406752"/>
            <a:ext cx="1320335" cy="440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1F196D7-CBD2-4C05-8684-276D60492B32}"/>
              </a:ext>
            </a:extLst>
          </p:cNvPr>
          <p:cNvCxnSpPr>
            <a:stCxn id="86" idx="1"/>
            <a:endCxn id="78" idx="3"/>
          </p:cNvCxnSpPr>
          <p:nvPr/>
        </p:nvCxnSpPr>
        <p:spPr>
          <a:xfrm flipH="1">
            <a:off x="2423066" y="5406752"/>
            <a:ext cx="1306603" cy="11159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4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Routing</a:t>
            </a:r>
            <a:endParaRPr lang="en-US" altLang="ko-KR" sz="1800" b="1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23808A-F22D-4B24-9E6B-870DE344F0AF}"/>
              </a:ext>
            </a:extLst>
          </p:cNvPr>
          <p:cNvSpPr/>
          <p:nvPr/>
        </p:nvSpPr>
        <p:spPr>
          <a:xfrm>
            <a:off x="5666854" y="4577824"/>
            <a:ext cx="2793923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D8DCBB-DF26-4FC4-BB2A-A9872779A1E3}"/>
              </a:ext>
            </a:extLst>
          </p:cNvPr>
          <p:cNvSpPr/>
          <p:nvPr/>
        </p:nvSpPr>
        <p:spPr>
          <a:xfrm>
            <a:off x="1747720" y="4577824"/>
            <a:ext cx="2793923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2ECE6-CE68-4120-B70C-72484C67CC90}"/>
              </a:ext>
            </a:extLst>
          </p:cNvPr>
          <p:cNvSpPr txBox="1"/>
          <p:nvPr/>
        </p:nvSpPr>
        <p:spPr>
          <a:xfrm>
            <a:off x="636179" y="2124447"/>
            <a:ext cx="967907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라우터는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목적지를 위한 </a:t>
            </a:r>
            <a:r>
              <a:rPr lang="ko-KR" altLang="en-US" sz="1600" b="1" dirty="0">
                <a:solidFill>
                  <a:schemeClr val="accent2"/>
                </a:solidFill>
              </a:rPr>
              <a:t>적절한 경로가 없으면 패킷을 폐기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네트워크 규모가 커질수록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관련 경로 정보를 라우팅 테이블에 기록하는 것은 불가능</a:t>
            </a:r>
            <a:r>
              <a:rPr lang="en-US" altLang="ko-KR" sz="1600" b="1" dirty="0"/>
              <a:t>(2021</a:t>
            </a:r>
            <a:r>
              <a:rPr lang="ko-KR" altLang="en-US" sz="1600" b="1" dirty="0"/>
              <a:t>년 라우터 </a:t>
            </a:r>
            <a:r>
              <a:rPr lang="en-US" altLang="ko-KR" sz="1600" b="1" dirty="0"/>
              <a:t>880,000</a:t>
            </a:r>
            <a:r>
              <a:rPr lang="ko-KR" altLang="en-US" sz="1600" b="1" dirty="0"/>
              <a:t>개 이상</a:t>
            </a:r>
            <a:r>
              <a:rPr lang="en-US" altLang="ko-KR" sz="1600" b="1" dirty="0"/>
              <a:t>, </a:t>
            </a:r>
            <a:r>
              <a:rPr lang="en-US" altLang="ko-KR" sz="1600" b="1" dirty="0">
                <a:hlinkClick r:id="rId3"/>
              </a:rPr>
              <a:t>https://www.cidr-report.org/as2.0/</a:t>
            </a:r>
            <a:r>
              <a:rPr lang="en-US" altLang="ko-KR" sz="1600" b="1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ISP(KT, SK broadband, LGU+ </a:t>
            </a:r>
            <a:r>
              <a:rPr lang="ko-KR" altLang="en-US" sz="1600" b="1" dirty="0"/>
              <a:t>등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모든 인터넷 정보를 보유한 대형 라우터 운영</a:t>
            </a:r>
            <a:endParaRPr lang="en-US" altLang="ko-KR" sz="16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회사내 외부 패킷을 모두 </a:t>
            </a:r>
            <a:r>
              <a:rPr lang="en-US" altLang="ko-KR" sz="1600" b="1" dirty="0"/>
              <a:t>ISP </a:t>
            </a:r>
            <a:r>
              <a:rPr lang="ko-KR" altLang="en-US" sz="1600" b="1" dirty="0"/>
              <a:t>라우터로 라우팅하면 통신 가능 </a:t>
            </a:r>
            <a:r>
              <a:rPr lang="en-US" altLang="ko-KR" sz="1600" b="1" dirty="0"/>
              <a:t>(default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Routing)</a:t>
            </a:r>
            <a:r>
              <a:rPr lang="ko-KR" altLang="en-US" sz="1600" b="1" dirty="0"/>
              <a:t>  </a:t>
            </a:r>
            <a:endParaRPr lang="en-US" altLang="ko-KR" sz="16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A6A49D-BDEA-4669-8E75-4A4B4DA9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235" y="5040308"/>
            <a:ext cx="605332" cy="439997"/>
          </a:xfrm>
          <a:prstGeom prst="rect">
            <a:avLst/>
          </a:prstGeom>
        </p:spPr>
      </p:pic>
      <p:sp>
        <p:nvSpPr>
          <p:cNvPr id="43" name="구름 42">
            <a:extLst>
              <a:ext uri="{FF2B5EF4-FFF2-40B4-BE49-F238E27FC236}">
                <a16:creationId xmlns:a16="http://schemas.microsoft.com/office/drawing/2014/main" id="{717D3833-CD4E-44B3-803F-865C21B6E51C}"/>
              </a:ext>
            </a:extLst>
          </p:cNvPr>
          <p:cNvSpPr/>
          <p:nvPr/>
        </p:nvSpPr>
        <p:spPr>
          <a:xfrm>
            <a:off x="2021363" y="4865856"/>
            <a:ext cx="936104" cy="79208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2"/>
                </a:solidFill>
              </a:rPr>
              <a:t>인터넷</a:t>
            </a:r>
            <a:endParaRPr lang="ko-KR" altLang="en-US" sz="1100" b="1" dirty="0">
              <a:solidFill>
                <a:schemeClr val="tx2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9F5902-C6EC-4DCF-BA78-388753F4F042}"/>
              </a:ext>
            </a:extLst>
          </p:cNvPr>
          <p:cNvCxnSpPr>
            <a:stCxn id="43" idx="0"/>
            <a:endCxn id="42" idx="1"/>
          </p:cNvCxnSpPr>
          <p:nvPr/>
        </p:nvCxnSpPr>
        <p:spPr>
          <a:xfrm flipV="1">
            <a:off x="2956687" y="5260307"/>
            <a:ext cx="592548" cy="1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FC9225B-E0D0-4DA7-9214-69F4A42DF409}"/>
              </a:ext>
            </a:extLst>
          </p:cNvPr>
          <p:cNvSpPr txBox="1"/>
          <p:nvPr/>
        </p:nvSpPr>
        <p:spPr>
          <a:xfrm>
            <a:off x="3677547" y="550405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ISP</a:t>
            </a:r>
            <a:endParaRPr lang="ko-KR" altLang="en-US" sz="1400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B4DD85-1CA5-48F9-BF7E-A7E97D94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69" y="5045944"/>
            <a:ext cx="605332" cy="4399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C5CC9AD-B628-490D-A932-3674948DD3CF}"/>
              </a:ext>
            </a:extLst>
          </p:cNvPr>
          <p:cNvSpPr txBox="1"/>
          <p:nvPr/>
        </p:nvSpPr>
        <p:spPr>
          <a:xfrm>
            <a:off x="2796675" y="583148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인터넷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B244CA-1E24-44DF-80D4-3145AA891A2E}"/>
              </a:ext>
            </a:extLst>
          </p:cNvPr>
          <p:cNvSpPr txBox="1"/>
          <p:nvPr/>
        </p:nvSpPr>
        <p:spPr>
          <a:xfrm>
            <a:off x="5824841" y="5534200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데이터센터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GW</a:t>
            </a:r>
            <a:endParaRPr lang="ko-KR" altLang="en-US" sz="11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666B0D-F2A2-4848-A776-F23C0EE05937}"/>
              </a:ext>
            </a:extLst>
          </p:cNvPr>
          <p:cNvSpPr txBox="1"/>
          <p:nvPr/>
        </p:nvSpPr>
        <p:spPr>
          <a:xfrm>
            <a:off x="7325296" y="4831767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99154B-5910-48F9-B88C-49D0C3AEBE17}"/>
              </a:ext>
            </a:extLst>
          </p:cNvPr>
          <p:cNvSpPr txBox="1"/>
          <p:nvPr/>
        </p:nvSpPr>
        <p:spPr>
          <a:xfrm>
            <a:off x="7325296" y="5115854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B14C29-0F74-4564-A498-5823EEA663C8}"/>
              </a:ext>
            </a:extLst>
          </p:cNvPr>
          <p:cNvSpPr txBox="1"/>
          <p:nvPr/>
        </p:nvSpPr>
        <p:spPr>
          <a:xfrm>
            <a:off x="7325296" y="539994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 </a:t>
            </a:r>
            <a:r>
              <a:rPr lang="ko-KR" altLang="en-US" sz="1400" b="1" dirty="0"/>
              <a:t>네트워크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6FA3E48-A051-41B9-BADC-FDD5177ADEF1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flipV="1">
            <a:off x="6572501" y="4985656"/>
            <a:ext cx="752795" cy="2802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AB96BE8-7570-4AD6-9146-7B3F4A4778F7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>
            <a:off x="6572501" y="5265943"/>
            <a:ext cx="752795" cy="38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0B60C98-664F-4E35-AA70-5680C29ECE4A}"/>
              </a:ext>
            </a:extLst>
          </p:cNvPr>
          <p:cNvCxnSpPr>
            <a:stCxn id="46" idx="3"/>
            <a:endCxn id="51" idx="1"/>
          </p:cNvCxnSpPr>
          <p:nvPr/>
        </p:nvCxnSpPr>
        <p:spPr>
          <a:xfrm>
            <a:off x="6572501" y="5265943"/>
            <a:ext cx="752795" cy="2878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94A9038-1D70-44F1-AA58-1A785B820E04}"/>
              </a:ext>
            </a:extLst>
          </p:cNvPr>
          <p:cNvSpPr/>
          <p:nvPr/>
        </p:nvSpPr>
        <p:spPr>
          <a:xfrm>
            <a:off x="6744717" y="5880097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/>
              <a:t>데이터센터</a:t>
            </a:r>
            <a:endParaRPr lang="en-US" altLang="ko-KR" sz="105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D31E27F-DC43-42FA-99A8-45BEF0979423}"/>
              </a:ext>
            </a:extLst>
          </p:cNvPr>
          <p:cNvCxnSpPr>
            <a:stCxn id="42" idx="3"/>
            <a:endCxn id="46" idx="1"/>
          </p:cNvCxnSpPr>
          <p:nvPr/>
        </p:nvCxnSpPr>
        <p:spPr>
          <a:xfrm>
            <a:off x="4154567" y="5260307"/>
            <a:ext cx="1812602" cy="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왼쪽 60">
            <a:extLst>
              <a:ext uri="{FF2B5EF4-FFF2-40B4-BE49-F238E27FC236}">
                <a16:creationId xmlns:a16="http://schemas.microsoft.com/office/drawing/2014/main" id="{7659F198-DF4C-43A5-BD8F-70CBA86F6C8D}"/>
              </a:ext>
            </a:extLst>
          </p:cNvPr>
          <p:cNvSpPr/>
          <p:nvPr/>
        </p:nvSpPr>
        <p:spPr>
          <a:xfrm>
            <a:off x="3677547" y="3974164"/>
            <a:ext cx="2888776" cy="968492"/>
          </a:xfrm>
          <a:prstGeom prst="leftArrow">
            <a:avLst>
              <a:gd name="adj1" fmla="val 72050"/>
              <a:gd name="adj2" fmla="val 50000"/>
            </a:avLst>
          </a:prstGeom>
          <a:solidFill>
            <a:srgbClr val="009CA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내부 대역이 아닌 네트워크는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모두 </a:t>
            </a:r>
            <a:r>
              <a:rPr lang="en-US" altLang="ko-KR" sz="1200" b="1" dirty="0"/>
              <a:t>ISP </a:t>
            </a:r>
            <a:r>
              <a:rPr lang="ko-KR" altLang="en-US" sz="1200" b="1" dirty="0"/>
              <a:t>라우터로 보냄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61EC01B-81BB-4E12-A7D3-B17A49DE5A43}"/>
              </a:ext>
            </a:extLst>
          </p:cNvPr>
          <p:cNvSpPr/>
          <p:nvPr/>
        </p:nvSpPr>
        <p:spPr>
          <a:xfrm>
            <a:off x="5093600" y="6308826"/>
            <a:ext cx="3234099" cy="597134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4C13A-EAEC-4623-9E3F-9F1A50058512}"/>
              </a:ext>
            </a:extLst>
          </p:cNvPr>
          <p:cNvSpPr txBox="1"/>
          <p:nvPr/>
        </p:nvSpPr>
        <p:spPr>
          <a:xfrm>
            <a:off x="5217309" y="6233586"/>
            <a:ext cx="29950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디폴트 라우팅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Ip route </a:t>
            </a:r>
            <a:r>
              <a:rPr lang="en-US" altLang="ko-KR" sz="1400" b="1" dirty="0">
                <a:solidFill>
                  <a:srgbClr val="FF0000"/>
                </a:solidFill>
              </a:rPr>
              <a:t>0.0.0.0  0.0.0.0  </a:t>
            </a:r>
            <a:r>
              <a:rPr lang="en-US" altLang="ko-KR" sz="1400" b="1" dirty="0"/>
              <a:t>1.1.1.1</a:t>
            </a:r>
            <a:endParaRPr lang="ko-KR" altLang="en-US" sz="14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39B4CF4-7492-4E66-80AC-2B7EBACFF238}"/>
              </a:ext>
            </a:extLst>
          </p:cNvPr>
          <p:cNvSpPr/>
          <p:nvPr/>
        </p:nvSpPr>
        <p:spPr>
          <a:xfrm>
            <a:off x="5600686" y="6930636"/>
            <a:ext cx="2793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목적지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주소와 </a:t>
            </a:r>
            <a:r>
              <a:rPr lang="ko-KR" altLang="en-US" sz="1100" b="1" dirty="0" err="1">
                <a:solidFill>
                  <a:srgbClr val="FF0000"/>
                </a:solidFill>
              </a:rPr>
              <a:t>서브넷</a:t>
            </a:r>
            <a:r>
              <a:rPr lang="ko-KR" altLang="en-US" sz="1100" b="1" dirty="0">
                <a:solidFill>
                  <a:srgbClr val="FF0000"/>
                </a:solidFill>
              </a:rPr>
              <a:t> 마스크가 모두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6DB857-AA14-453C-9B7F-048A305D2281}"/>
              </a:ext>
            </a:extLst>
          </p:cNvPr>
          <p:cNvSpPr/>
          <p:nvPr/>
        </p:nvSpPr>
        <p:spPr>
          <a:xfrm>
            <a:off x="4480418" y="5250325"/>
            <a:ext cx="622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1.1.1.1</a:t>
            </a:r>
            <a:endParaRPr lang="ko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AB77FF1-45E4-4913-86AA-C70640491754}"/>
              </a:ext>
            </a:extLst>
          </p:cNvPr>
          <p:cNvSpPr/>
          <p:nvPr/>
        </p:nvSpPr>
        <p:spPr>
          <a:xfrm>
            <a:off x="5041479" y="5006233"/>
            <a:ext cx="622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1.1.1.2</a:t>
            </a:r>
            <a:endParaRPr lang="ko-KR" altLang="en-US" sz="11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91D5439-FEA6-47F6-BD4E-E3678B37827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6269835" y="5965087"/>
            <a:ext cx="0" cy="339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BDCBF5-D401-41E0-A93D-806CDAAFF76D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519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3">
            <a:extLst>
              <a:ext uri="{FF2B5EF4-FFF2-40B4-BE49-F238E27FC236}">
                <a16:creationId xmlns:a16="http://schemas.microsoft.com/office/drawing/2014/main" id="{DA205898-0333-43E2-8D3B-10F545F2CCDC}"/>
              </a:ext>
            </a:extLst>
          </p:cNvPr>
          <p:cNvSpPr/>
          <p:nvPr/>
        </p:nvSpPr>
        <p:spPr>
          <a:xfrm>
            <a:off x="3280026" y="5819006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A8239C-B665-4247-A4B3-6E79A485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90200"/>
              </p:ext>
            </p:extLst>
          </p:nvPr>
        </p:nvGraphicFramePr>
        <p:xfrm>
          <a:off x="173490" y="2666673"/>
          <a:ext cx="2587056" cy="196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800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8525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13.246.100.25/32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99.83.97.201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150.222.121.48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14129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13.246.100.0/24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48067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52.219.68.0/22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20579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463928"/>
                  </a:ext>
                </a:extLst>
              </a:tr>
            </a:tbl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39A1DA44-120A-47E1-8C91-1270A0A34229}"/>
              </a:ext>
            </a:extLst>
          </p:cNvPr>
          <p:cNvSpPr/>
          <p:nvPr/>
        </p:nvSpPr>
        <p:spPr>
          <a:xfrm>
            <a:off x="2861825" y="5226721"/>
            <a:ext cx="2958261" cy="194530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16">
            <a:extLst>
              <a:ext uri="{FF2B5EF4-FFF2-40B4-BE49-F238E27FC236}">
                <a16:creationId xmlns:a16="http://schemas.microsoft.com/office/drawing/2014/main" id="{D606EE5F-157D-4C94-9237-2B4834286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801" y="5226219"/>
            <a:ext cx="304341" cy="30434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0874C5-6DDE-437E-8018-E3E9095B952E}"/>
              </a:ext>
            </a:extLst>
          </p:cNvPr>
          <p:cNvSpPr/>
          <p:nvPr/>
        </p:nvSpPr>
        <p:spPr>
          <a:xfrm>
            <a:off x="3170522" y="523922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2B8B87-E1A7-4015-9C99-688871D213E9}"/>
              </a:ext>
            </a:extLst>
          </p:cNvPr>
          <p:cNvSpPr/>
          <p:nvPr/>
        </p:nvSpPr>
        <p:spPr>
          <a:xfrm>
            <a:off x="3455798" y="580161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166F47-1ED9-433E-A370-707AC48FDDD5}"/>
              </a:ext>
            </a:extLst>
          </p:cNvPr>
          <p:cNvSpPr/>
          <p:nvPr/>
        </p:nvSpPr>
        <p:spPr>
          <a:xfrm>
            <a:off x="3326696" y="5028936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E7B1A2-CD7B-44B3-8F65-F5FBFDC63AA0}"/>
              </a:ext>
            </a:extLst>
          </p:cNvPr>
          <p:cNvSpPr/>
          <p:nvPr/>
        </p:nvSpPr>
        <p:spPr>
          <a:xfrm>
            <a:off x="3455798" y="5635387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9DF75E-E367-4EDF-8602-DA51FC83ADDE}"/>
              </a:ext>
            </a:extLst>
          </p:cNvPr>
          <p:cNvSpPr/>
          <p:nvPr/>
        </p:nvSpPr>
        <p:spPr>
          <a:xfrm>
            <a:off x="3627917" y="6663315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46" name="Graphic 12">
            <a:extLst>
              <a:ext uri="{FF2B5EF4-FFF2-40B4-BE49-F238E27FC236}">
                <a16:creationId xmlns:a16="http://schemas.microsoft.com/office/drawing/2014/main" id="{19ADE1B5-CF77-4A02-A3D5-80876717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53" y="32541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9">
            <a:extLst>
              <a:ext uri="{FF2B5EF4-FFF2-40B4-BE49-F238E27FC236}">
                <a16:creationId xmlns:a16="http://schemas.microsoft.com/office/drawing/2014/main" id="{EB4C2E8A-24AB-4855-9C91-0CF6D28AB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366329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48" name="Graphic 60">
            <a:extLst>
              <a:ext uri="{FF2B5EF4-FFF2-40B4-BE49-F238E27FC236}">
                <a16:creationId xmlns:a16="http://schemas.microsoft.com/office/drawing/2014/main" id="{E0992321-F20D-4C5A-A2CF-37987FA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6" y="622959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7">
            <a:extLst>
              <a:ext uri="{FF2B5EF4-FFF2-40B4-BE49-F238E27FC236}">
                <a16:creationId xmlns:a16="http://schemas.microsoft.com/office/drawing/2014/main" id="{28D36543-965F-4F4B-9437-4F67550B7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728" y="6593324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50" name="Graphic 31">
            <a:extLst>
              <a:ext uri="{FF2B5EF4-FFF2-40B4-BE49-F238E27FC236}">
                <a16:creationId xmlns:a16="http://schemas.microsoft.com/office/drawing/2014/main" id="{88FF38E6-FF6E-4DD7-82CD-C8D87CC4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05" y="626158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0E57921-A78C-469D-96C6-469518033CE4}"/>
              </a:ext>
            </a:extLst>
          </p:cNvPr>
          <p:cNvCxnSpPr>
            <a:stCxn id="50" idx="1"/>
            <a:endCxn id="48" idx="3"/>
          </p:cNvCxnSpPr>
          <p:nvPr/>
        </p:nvCxnSpPr>
        <p:spPr>
          <a:xfrm flipH="1" flipV="1">
            <a:off x="4304178" y="6423973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2869733" y="2613573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709" y="2613072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3178430" y="2626075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6" name="Rectangle 43">
            <a:extLst>
              <a:ext uri="{FF2B5EF4-FFF2-40B4-BE49-F238E27FC236}">
                <a16:creationId xmlns:a16="http://schemas.microsoft.com/office/drawing/2014/main" id="{B992934F-1F5C-41EB-811A-8574E6C49F34}"/>
              </a:ext>
            </a:extLst>
          </p:cNvPr>
          <p:cNvSpPr/>
          <p:nvPr/>
        </p:nvSpPr>
        <p:spPr>
          <a:xfrm>
            <a:off x="3287934" y="3205859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32">
            <a:extLst>
              <a:ext uri="{FF2B5EF4-FFF2-40B4-BE49-F238E27FC236}">
                <a16:creationId xmlns:a16="http://schemas.microsoft.com/office/drawing/2014/main" id="{7288F446-CC58-4971-91BF-6DDEEC1D7F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7934" y="3205859"/>
            <a:ext cx="228830" cy="22883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BD04E0-C212-4E0D-9716-119AAFC182F5}"/>
              </a:ext>
            </a:extLst>
          </p:cNvPr>
          <p:cNvSpPr/>
          <p:nvPr/>
        </p:nvSpPr>
        <p:spPr>
          <a:xfrm>
            <a:off x="3463706" y="3188468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3321488" y="243886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FD6BD-045A-413D-84FF-C53A50CA67AB}"/>
              </a:ext>
            </a:extLst>
          </p:cNvPr>
          <p:cNvSpPr/>
          <p:nvPr/>
        </p:nvSpPr>
        <p:spPr>
          <a:xfrm>
            <a:off x="3463706" y="3022240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6E6DD2B-443A-4C32-BB52-44D482A96D56}"/>
              </a:ext>
            </a:extLst>
          </p:cNvPr>
          <p:cNvSpPr/>
          <p:nvPr/>
        </p:nvSpPr>
        <p:spPr>
          <a:xfrm>
            <a:off x="3497163" y="4050168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67" name="Graphic 10">
            <a:extLst>
              <a:ext uri="{FF2B5EF4-FFF2-40B4-BE49-F238E27FC236}">
                <a16:creationId xmlns:a16="http://schemas.microsoft.com/office/drawing/2014/main" id="{18C3C97C-EF1E-446F-8116-8EBA6C92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66" y="36317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68" name="Graphic 60">
            <a:extLst>
              <a:ext uri="{FF2B5EF4-FFF2-40B4-BE49-F238E27FC236}">
                <a16:creationId xmlns:a16="http://schemas.microsoft.com/office/drawing/2014/main" id="{ADCD0970-0D2E-495E-B8B8-1B8538B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24" y="3616445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7">
            <a:extLst>
              <a:ext uri="{FF2B5EF4-FFF2-40B4-BE49-F238E27FC236}">
                <a16:creationId xmlns:a16="http://schemas.microsoft.com/office/drawing/2014/main" id="{779A894B-F2AB-4F38-8612-C78AD66C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503" y="3431366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76" name="Graphic 31">
            <a:extLst>
              <a:ext uri="{FF2B5EF4-FFF2-40B4-BE49-F238E27FC236}">
                <a16:creationId xmlns:a16="http://schemas.microsoft.com/office/drawing/2014/main" id="{9096497E-B279-4461-AED0-DC6FB83D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13" y="3648437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7BA4173-FBCE-4446-B528-51908DB1F6E7}"/>
              </a:ext>
            </a:extLst>
          </p:cNvPr>
          <p:cNvCxnSpPr>
            <a:stCxn id="76" idx="1"/>
            <a:endCxn id="68" idx="3"/>
          </p:cNvCxnSpPr>
          <p:nvPr/>
        </p:nvCxnSpPr>
        <p:spPr>
          <a:xfrm flipH="1" flipV="1">
            <a:off x="4312086" y="3810826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C337ED1-075E-4A2F-8F6D-96B9E848832C}"/>
              </a:ext>
            </a:extLst>
          </p:cNvPr>
          <p:cNvCxnSpPr>
            <a:stCxn id="76" idx="3"/>
            <a:endCxn id="67" idx="1"/>
          </p:cNvCxnSpPr>
          <p:nvPr/>
        </p:nvCxnSpPr>
        <p:spPr>
          <a:xfrm>
            <a:off x="5323118" y="3818690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21">
            <a:extLst>
              <a:ext uri="{FF2B5EF4-FFF2-40B4-BE49-F238E27FC236}">
                <a16:creationId xmlns:a16="http://schemas.microsoft.com/office/drawing/2014/main" id="{2184C53C-0C06-44B3-B3F9-6C8CC583D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4900" y="5819006"/>
            <a:ext cx="228830" cy="228830"/>
          </a:xfrm>
          <a:prstGeom prst="rect">
            <a:avLst/>
          </a:prstGeom>
        </p:spPr>
      </p:pic>
      <p:sp>
        <p:nvSpPr>
          <p:cNvPr id="85" name="TextBox 22">
            <a:extLst>
              <a:ext uri="{FF2B5EF4-FFF2-40B4-BE49-F238E27FC236}">
                <a16:creationId xmlns:a16="http://schemas.microsoft.com/office/drawing/2014/main" id="{E5247720-C38A-4C81-83C3-D152344EA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5177852"/>
            <a:ext cx="1234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connection</a:t>
            </a:r>
          </a:p>
        </p:txBody>
      </p:sp>
      <p:pic>
        <p:nvPicPr>
          <p:cNvPr id="87" name="Graphic 45">
            <a:extLst>
              <a:ext uri="{FF2B5EF4-FFF2-40B4-BE49-F238E27FC236}">
                <a16:creationId xmlns:a16="http://schemas.microsoft.com/office/drawing/2014/main" id="{97804C43-53C2-492E-A816-BC829FBF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7206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2">
            <a:extLst>
              <a:ext uri="{FF2B5EF4-FFF2-40B4-BE49-F238E27FC236}">
                <a16:creationId xmlns:a16="http://schemas.microsoft.com/office/drawing/2014/main" id="{16633945-F364-4655-AE90-D118987D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370" y="4023077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7E7ADDC9-4959-4D93-ACA0-43AC366C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839" y="4471508"/>
            <a:ext cx="1073150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CBAD266-6A38-4E72-BCAB-0E1FCE16DD9F}"/>
              </a:ext>
            </a:extLst>
          </p:cNvPr>
          <p:cNvCxnSpPr>
            <a:stCxn id="76" idx="2"/>
          </p:cNvCxnSpPr>
          <p:nvPr/>
        </p:nvCxnSpPr>
        <p:spPr>
          <a:xfrm rot="16200000" flipH="1">
            <a:off x="5601781" y="3540027"/>
            <a:ext cx="826289" cy="1724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C43CA8-2ADC-48EE-9A16-8A9842F0613E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5414753" y="4799353"/>
            <a:ext cx="1192437" cy="17320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2">
            <a:extLst>
              <a:ext uri="{FF2B5EF4-FFF2-40B4-BE49-F238E27FC236}">
                <a16:creationId xmlns:a16="http://schemas.microsoft.com/office/drawing/2014/main" id="{08322153-8C89-4D78-8B79-F7FEA58E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33" y="4551907"/>
            <a:ext cx="2186812" cy="75604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10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connection : </a:t>
            </a: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두 </a:t>
            </a:r>
            <a:r>
              <a:rPr lang="en-US" altLang="ko-KR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만의 전용 통신 통로</a:t>
            </a:r>
            <a:endParaRPr lang="en-US" altLang="ko-KR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계정과 </a:t>
            </a:r>
            <a:r>
              <a:rPr lang="ko-KR" altLang="en-US" sz="10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리전과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무관하게 연결 가능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B1E4C0E5-707F-41D1-9709-5AC5BF5EC992}"/>
              </a:ext>
            </a:extLst>
          </p:cNvPr>
          <p:cNvCxnSpPr>
            <a:stCxn id="67" idx="3"/>
            <a:endCxn id="46" idx="1"/>
          </p:cNvCxnSpPr>
          <p:nvPr/>
        </p:nvCxnSpPr>
        <p:spPr>
          <a:xfrm flipV="1">
            <a:off x="6003766" y="3489073"/>
            <a:ext cx="806087" cy="3331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2A673C60-217E-4A06-A5E7-E036D9AD6EB5}"/>
              </a:ext>
            </a:extLst>
          </p:cNvPr>
          <p:cNvSpPr/>
          <p:nvPr/>
        </p:nvSpPr>
        <p:spPr>
          <a:xfrm>
            <a:off x="7938327" y="2646171"/>
            <a:ext cx="2088893" cy="641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raphic 24">
            <a:extLst>
              <a:ext uri="{FF2B5EF4-FFF2-40B4-BE49-F238E27FC236}">
                <a16:creationId xmlns:a16="http://schemas.microsoft.com/office/drawing/2014/main" id="{A1F068E8-AC9C-4E28-9239-CDC230C9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59" y="2784579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3C34A2-B8FC-46E5-9DC6-8F8ABDD9C979}"/>
              </a:ext>
            </a:extLst>
          </p:cNvPr>
          <p:cNvSpPr/>
          <p:nvPr/>
        </p:nvSpPr>
        <p:spPr>
          <a:xfrm>
            <a:off x="8349227" y="2471544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0" name="TextBox 12">
            <a:extLst>
              <a:ext uri="{FF2B5EF4-FFF2-40B4-BE49-F238E27FC236}">
                <a16:creationId xmlns:a16="http://schemas.microsoft.com/office/drawing/2014/main" id="{D961DED4-0C07-492A-8C43-59048F365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8" y="2412479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829327-2A26-4E67-9644-845E0081B36D}"/>
              </a:ext>
            </a:extLst>
          </p:cNvPr>
          <p:cNvCxnSpPr>
            <a:cxnSpLocks/>
          </p:cNvCxnSpPr>
          <p:nvPr/>
        </p:nvCxnSpPr>
        <p:spPr>
          <a:xfrm>
            <a:off x="2760546" y="3584756"/>
            <a:ext cx="5273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221443-F30C-4293-916A-4096CD701277}"/>
              </a:ext>
            </a:extLst>
          </p:cNvPr>
          <p:cNvSpPr/>
          <p:nvPr/>
        </p:nvSpPr>
        <p:spPr>
          <a:xfrm>
            <a:off x="5942064" y="5796855"/>
            <a:ext cx="4663144" cy="1253884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2"/>
                </a:solidFill>
              </a:rPr>
              <a:t>VPC-1</a:t>
            </a:r>
            <a:r>
              <a:rPr lang="ko-KR" altLang="en-US" sz="1100" dirty="0">
                <a:solidFill>
                  <a:schemeClr val="tx2"/>
                </a:solidFill>
              </a:rPr>
              <a:t>의</a:t>
            </a:r>
            <a:r>
              <a:rPr lang="en-US" altLang="ko-KR" sz="1100" dirty="0">
                <a:solidFill>
                  <a:schemeClr val="tx2"/>
                </a:solidFill>
              </a:rPr>
              <a:t> </a:t>
            </a:r>
            <a:r>
              <a:rPr lang="ko-KR" altLang="en-US" sz="1100" dirty="0" err="1">
                <a:solidFill>
                  <a:schemeClr val="tx2"/>
                </a:solidFill>
              </a:rPr>
              <a:t>인스탄스</a:t>
            </a:r>
            <a:r>
              <a:rPr lang="en-US" altLang="ko-KR" sz="1100" dirty="0">
                <a:solidFill>
                  <a:schemeClr val="tx2"/>
                </a:solidFill>
              </a:rPr>
              <a:t>(92.75.100.128)</a:t>
            </a:r>
            <a:r>
              <a:rPr lang="ko-KR" altLang="en-US" sz="1100" dirty="0">
                <a:solidFill>
                  <a:schemeClr val="tx2"/>
                </a:solidFill>
              </a:rPr>
              <a:t>는 인터넷망 접속 대상은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755569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2"/>
                </a:solidFill>
              </a:rPr>
              <a:t>인터넷망의  </a:t>
            </a:r>
            <a:r>
              <a:rPr lang="en-US" altLang="ko-KR" sz="1100" dirty="0">
                <a:solidFill>
                  <a:schemeClr val="tx2"/>
                </a:solidFill>
              </a:rPr>
              <a:t>2</a:t>
            </a:r>
            <a:r>
              <a:rPr lang="ko-KR" altLang="en-US" sz="1100" dirty="0">
                <a:solidFill>
                  <a:schemeClr val="tx2"/>
                </a:solidFill>
              </a:rPr>
              <a:t>개 서버</a:t>
            </a:r>
            <a:r>
              <a:rPr lang="en-US" altLang="ko-KR" sz="1100" dirty="0">
                <a:solidFill>
                  <a:schemeClr val="tx2"/>
                </a:solidFill>
              </a:rPr>
              <a:t>(</a:t>
            </a:r>
            <a:r>
              <a:rPr lang="en-US" altLang="ko-KR" sz="11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99.83.97.201, 150.222.121.48)</a:t>
            </a:r>
            <a:r>
              <a:rPr lang="ko-KR" altLang="en-US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569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대역 </a:t>
            </a: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100" dirty="0">
                <a:solidFill>
                  <a:schemeClr val="tx1"/>
                </a:solidFill>
              </a:rPr>
              <a:t>13.246.100.0/24,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52.219.68.0/22)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인터넷망 접속 대상이 늘어나면 라우팅을 신규로 등록해야 함</a:t>
            </a:r>
          </a:p>
        </p:txBody>
      </p:sp>
      <p:pic>
        <p:nvPicPr>
          <p:cNvPr id="70" name="Graphic 24">
            <a:extLst>
              <a:ext uri="{FF2B5EF4-FFF2-40B4-BE49-F238E27FC236}">
                <a16:creationId xmlns:a16="http://schemas.microsoft.com/office/drawing/2014/main" id="{58349C01-FBAD-471E-87DE-A92F0486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31" y="2274457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24">
            <a:extLst>
              <a:ext uri="{FF2B5EF4-FFF2-40B4-BE49-F238E27FC236}">
                <a16:creationId xmlns:a16="http://schemas.microsoft.com/office/drawing/2014/main" id="{EB64C49D-C6DB-4749-B1D1-B56E1821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68" y="2784579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24">
            <a:extLst>
              <a:ext uri="{FF2B5EF4-FFF2-40B4-BE49-F238E27FC236}">
                <a16:creationId xmlns:a16="http://schemas.microsoft.com/office/drawing/2014/main" id="{4D3EB445-19B3-46A0-BAFE-EDD40640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91" y="2774902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70B137B4-FA0F-4957-A664-9D07DE38A2A1}"/>
              </a:ext>
            </a:extLst>
          </p:cNvPr>
          <p:cNvSpPr/>
          <p:nvPr/>
        </p:nvSpPr>
        <p:spPr>
          <a:xfrm>
            <a:off x="7938327" y="3552920"/>
            <a:ext cx="2088893" cy="641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Graphic 24">
            <a:extLst>
              <a:ext uri="{FF2B5EF4-FFF2-40B4-BE49-F238E27FC236}">
                <a16:creationId xmlns:a16="http://schemas.microsoft.com/office/drawing/2014/main" id="{CF0EC2AB-BAD0-4730-AA0B-97683454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59" y="3691328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DA348D-7770-4F5E-BFCA-599ABCCBBBE1}"/>
              </a:ext>
            </a:extLst>
          </p:cNvPr>
          <p:cNvSpPr/>
          <p:nvPr/>
        </p:nvSpPr>
        <p:spPr>
          <a:xfrm>
            <a:off x="8349227" y="3378293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52.219.68.0/22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77" name="Graphic 24">
            <a:extLst>
              <a:ext uri="{FF2B5EF4-FFF2-40B4-BE49-F238E27FC236}">
                <a16:creationId xmlns:a16="http://schemas.microsoft.com/office/drawing/2014/main" id="{640F1C89-97B2-4C88-ADA5-C1771A28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68" y="3691328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24">
            <a:extLst>
              <a:ext uri="{FF2B5EF4-FFF2-40B4-BE49-F238E27FC236}">
                <a16:creationId xmlns:a16="http://schemas.microsoft.com/office/drawing/2014/main" id="{77540590-2EDA-40C4-B140-65BF75E7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91" y="3681651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EA2366-CC5D-4196-A348-3FE3063DB10B}"/>
              </a:ext>
            </a:extLst>
          </p:cNvPr>
          <p:cNvCxnSpPr>
            <a:stCxn id="46" idx="3"/>
            <a:endCxn id="96" idx="1"/>
          </p:cNvCxnSpPr>
          <p:nvPr/>
        </p:nvCxnSpPr>
        <p:spPr>
          <a:xfrm flipV="1">
            <a:off x="7279753" y="2967012"/>
            <a:ext cx="658574" cy="5220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0E6AC1-066A-49ED-8FD9-ADBDD20EDAF9}"/>
              </a:ext>
            </a:extLst>
          </p:cNvPr>
          <p:cNvCxnSpPr>
            <a:stCxn id="46" idx="3"/>
            <a:endCxn id="73" idx="1"/>
          </p:cNvCxnSpPr>
          <p:nvPr/>
        </p:nvCxnSpPr>
        <p:spPr>
          <a:xfrm>
            <a:off x="7279753" y="3489073"/>
            <a:ext cx="658574" cy="3846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c 24">
            <a:extLst>
              <a:ext uri="{FF2B5EF4-FFF2-40B4-BE49-F238E27FC236}">
                <a16:creationId xmlns:a16="http://schemas.microsoft.com/office/drawing/2014/main" id="{C2B633FB-925E-4594-9DF7-D5F1C87DF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98" y="2274457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82CF797-57F0-4411-A201-4BBB02660DCC}"/>
              </a:ext>
            </a:extLst>
          </p:cNvPr>
          <p:cNvCxnSpPr>
            <a:stCxn id="46" idx="0"/>
            <a:endCxn id="70" idx="2"/>
          </p:cNvCxnSpPr>
          <p:nvPr/>
        </p:nvCxnSpPr>
        <p:spPr>
          <a:xfrm flipH="1" flipV="1">
            <a:off x="6363702" y="2654799"/>
            <a:ext cx="681101" cy="5993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1B939-C7D0-4037-B8B5-657E1A57B4DD}"/>
              </a:ext>
            </a:extLst>
          </p:cNvPr>
          <p:cNvCxnSpPr>
            <a:stCxn id="46" idx="0"/>
            <a:endCxn id="79" idx="2"/>
          </p:cNvCxnSpPr>
          <p:nvPr/>
        </p:nvCxnSpPr>
        <p:spPr>
          <a:xfrm flipV="1">
            <a:off x="7044803" y="2654799"/>
            <a:ext cx="374066" cy="5993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6E2FD2-AFC0-4819-AEE5-E10281B38553}"/>
              </a:ext>
            </a:extLst>
          </p:cNvPr>
          <p:cNvSpPr/>
          <p:nvPr/>
        </p:nvSpPr>
        <p:spPr>
          <a:xfrm>
            <a:off x="5974125" y="2067826"/>
            <a:ext cx="8579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99.83.97.201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E11979-B16E-42E7-A1BD-EBA862A00948}"/>
              </a:ext>
            </a:extLst>
          </p:cNvPr>
          <p:cNvSpPr/>
          <p:nvPr/>
        </p:nvSpPr>
        <p:spPr>
          <a:xfrm>
            <a:off x="6980684" y="2057052"/>
            <a:ext cx="9861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150.222.121.48</a:t>
            </a:r>
          </a:p>
        </p:txBody>
      </p:sp>
      <p:sp>
        <p:nvSpPr>
          <p:cNvPr id="88" name="TextBox 12">
            <a:extLst>
              <a:ext uri="{FF2B5EF4-FFF2-40B4-BE49-F238E27FC236}">
                <a16:creationId xmlns:a16="http://schemas.microsoft.com/office/drawing/2014/main" id="{98E2C799-4FEF-4D0E-8084-0AF473CC9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042" y="549726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DDB6D4CD-5D01-4AF4-96AD-1F85C1D6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71201"/>
              </p:ext>
            </p:extLst>
          </p:nvPr>
        </p:nvGraphicFramePr>
        <p:xfrm>
          <a:off x="190308" y="5715262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13.246.0.0/16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92.75.100.128/32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1DCE2E-CC85-49FA-8D37-CA78AF3D422B}"/>
              </a:ext>
            </a:extLst>
          </p:cNvPr>
          <p:cNvCxnSpPr/>
          <p:nvPr/>
        </p:nvCxnSpPr>
        <p:spPr>
          <a:xfrm>
            <a:off x="2651600" y="6261584"/>
            <a:ext cx="6233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0212ED-69DD-4459-92DF-9D31B97C4AB5}"/>
              </a:ext>
            </a:extLst>
          </p:cNvPr>
          <p:cNvSpPr/>
          <p:nvPr/>
        </p:nvSpPr>
        <p:spPr>
          <a:xfrm>
            <a:off x="173490" y="3188468"/>
            <a:ext cx="2579758" cy="1152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4682B51-961E-4F9E-BB32-24D94B036C68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Routing</a:t>
            </a:r>
            <a:endParaRPr lang="en-US" altLang="ko-KR" sz="18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4931FA-5843-4558-A73E-0E26A6A62A7C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471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3">
            <a:extLst>
              <a:ext uri="{FF2B5EF4-FFF2-40B4-BE49-F238E27FC236}">
                <a16:creationId xmlns:a16="http://schemas.microsoft.com/office/drawing/2014/main" id="{DA205898-0333-43E2-8D3B-10F545F2CCDC}"/>
              </a:ext>
            </a:extLst>
          </p:cNvPr>
          <p:cNvSpPr/>
          <p:nvPr/>
        </p:nvSpPr>
        <p:spPr>
          <a:xfrm>
            <a:off x="3280026" y="5819006"/>
            <a:ext cx="1493725" cy="1307235"/>
          </a:xfrm>
          <a:prstGeom prst="rect">
            <a:avLst/>
          </a:prstGeom>
          <a:solidFill>
            <a:schemeClr val="accent1">
              <a:alpha val="22000"/>
            </a:scheme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4FB57-2C79-4A53-A8B4-A8F67E3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21" y="1152306"/>
            <a:ext cx="917239" cy="531733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FA8239C-B665-4247-A4B3-6E79A485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78152"/>
              </p:ext>
            </p:extLst>
          </p:nvPr>
        </p:nvGraphicFramePr>
        <p:xfrm>
          <a:off x="173490" y="2090609"/>
          <a:ext cx="2587056" cy="196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800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8525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13.246.100.25/32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99.83.97.201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6914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150.222.121.48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14129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13.246.100.0/24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48067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52.219.68.0/22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20579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463928"/>
                  </a:ext>
                </a:extLst>
              </a:tr>
            </a:tbl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39A1DA44-120A-47E1-8C91-1270A0A34229}"/>
              </a:ext>
            </a:extLst>
          </p:cNvPr>
          <p:cNvSpPr/>
          <p:nvPr/>
        </p:nvSpPr>
        <p:spPr>
          <a:xfrm>
            <a:off x="2861825" y="5226721"/>
            <a:ext cx="2958261" cy="194530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16">
            <a:extLst>
              <a:ext uri="{FF2B5EF4-FFF2-40B4-BE49-F238E27FC236}">
                <a16:creationId xmlns:a16="http://schemas.microsoft.com/office/drawing/2014/main" id="{D606EE5F-157D-4C94-9237-2B4834286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5938" y="4674310"/>
            <a:ext cx="304341" cy="30434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0874C5-6DDE-437E-8018-E3E9095B952E}"/>
              </a:ext>
            </a:extLst>
          </p:cNvPr>
          <p:cNvSpPr/>
          <p:nvPr/>
        </p:nvSpPr>
        <p:spPr>
          <a:xfrm>
            <a:off x="3170522" y="5239222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2B8B87-E1A7-4015-9C99-688871D213E9}"/>
              </a:ext>
            </a:extLst>
          </p:cNvPr>
          <p:cNvSpPr/>
          <p:nvPr/>
        </p:nvSpPr>
        <p:spPr>
          <a:xfrm>
            <a:off x="3455798" y="580161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166F47-1ED9-433E-A370-707AC48FDDD5}"/>
              </a:ext>
            </a:extLst>
          </p:cNvPr>
          <p:cNvSpPr/>
          <p:nvPr/>
        </p:nvSpPr>
        <p:spPr>
          <a:xfrm>
            <a:off x="3326696" y="5028936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E7B1A2-CD7B-44B3-8F65-F5FBFDC63AA0}"/>
              </a:ext>
            </a:extLst>
          </p:cNvPr>
          <p:cNvSpPr/>
          <p:nvPr/>
        </p:nvSpPr>
        <p:spPr>
          <a:xfrm>
            <a:off x="3455798" y="5635387"/>
            <a:ext cx="1317953" cy="19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9DF75E-E367-4EDF-8602-DA51FC83ADDE}"/>
              </a:ext>
            </a:extLst>
          </p:cNvPr>
          <p:cNvSpPr/>
          <p:nvPr/>
        </p:nvSpPr>
        <p:spPr>
          <a:xfrm>
            <a:off x="3627917" y="6663315"/>
            <a:ext cx="995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13.246.100.25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46" name="Graphic 12">
            <a:extLst>
              <a:ext uri="{FF2B5EF4-FFF2-40B4-BE49-F238E27FC236}">
                <a16:creationId xmlns:a16="http://schemas.microsoft.com/office/drawing/2014/main" id="{19ADE1B5-CF77-4A02-A3D5-80876717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53" y="32541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9">
            <a:extLst>
              <a:ext uri="{FF2B5EF4-FFF2-40B4-BE49-F238E27FC236}">
                <a16:creationId xmlns:a16="http://schemas.microsoft.com/office/drawing/2014/main" id="{EB4C2E8A-24AB-4855-9C91-0CF6D28AB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366329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48" name="Graphic 60">
            <a:extLst>
              <a:ext uri="{FF2B5EF4-FFF2-40B4-BE49-F238E27FC236}">
                <a16:creationId xmlns:a16="http://schemas.microsoft.com/office/drawing/2014/main" id="{E0992321-F20D-4C5A-A2CF-37987FA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6" y="6229592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7">
            <a:extLst>
              <a:ext uri="{FF2B5EF4-FFF2-40B4-BE49-F238E27FC236}">
                <a16:creationId xmlns:a16="http://schemas.microsoft.com/office/drawing/2014/main" id="{28D36543-965F-4F4B-9437-4F67550B7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728" y="6593324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50" name="Graphic 31">
            <a:extLst>
              <a:ext uri="{FF2B5EF4-FFF2-40B4-BE49-F238E27FC236}">
                <a16:creationId xmlns:a16="http://schemas.microsoft.com/office/drawing/2014/main" id="{88FF38E6-FF6E-4DD7-82CD-C8D87CC4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05" y="6261584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0E57921-A78C-469D-96C6-469518033CE4}"/>
              </a:ext>
            </a:extLst>
          </p:cNvPr>
          <p:cNvCxnSpPr>
            <a:stCxn id="50" idx="1"/>
            <a:endCxn id="48" idx="3"/>
          </p:cNvCxnSpPr>
          <p:nvPr/>
        </p:nvCxnSpPr>
        <p:spPr>
          <a:xfrm flipH="1" flipV="1">
            <a:off x="4304178" y="6423973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F362FC0E-6395-4F33-92A4-EB75A420ABC5}"/>
              </a:ext>
            </a:extLst>
          </p:cNvPr>
          <p:cNvSpPr/>
          <p:nvPr/>
        </p:nvSpPr>
        <p:spPr>
          <a:xfrm>
            <a:off x="2869733" y="2613573"/>
            <a:ext cx="2958261" cy="208230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Graphic 16">
            <a:extLst>
              <a:ext uri="{FF2B5EF4-FFF2-40B4-BE49-F238E27FC236}">
                <a16:creationId xmlns:a16="http://schemas.microsoft.com/office/drawing/2014/main" id="{CBE283EF-A7AB-4F95-92EA-403B576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709" y="2613072"/>
            <a:ext cx="304341" cy="30434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AB3F69-00EF-4E06-896C-C390B6F29409}"/>
              </a:ext>
            </a:extLst>
          </p:cNvPr>
          <p:cNvSpPr/>
          <p:nvPr/>
        </p:nvSpPr>
        <p:spPr>
          <a:xfrm>
            <a:off x="3178430" y="2626075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VPC-1</a:t>
            </a:r>
          </a:p>
        </p:txBody>
      </p:sp>
      <p:sp>
        <p:nvSpPr>
          <p:cNvPr id="56" name="Rectangle 43">
            <a:extLst>
              <a:ext uri="{FF2B5EF4-FFF2-40B4-BE49-F238E27FC236}">
                <a16:creationId xmlns:a16="http://schemas.microsoft.com/office/drawing/2014/main" id="{B992934F-1F5C-41EB-811A-8574E6C49F34}"/>
              </a:ext>
            </a:extLst>
          </p:cNvPr>
          <p:cNvSpPr/>
          <p:nvPr/>
        </p:nvSpPr>
        <p:spPr>
          <a:xfrm>
            <a:off x="3287934" y="3205859"/>
            <a:ext cx="1493725" cy="1307235"/>
          </a:xfrm>
          <a:prstGeom prst="rect">
            <a:avLst/>
          </a:prstGeom>
          <a:solidFill>
            <a:srgbClr val="1D8900">
              <a:alpha val="9804"/>
            </a:srgbClr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32">
            <a:extLst>
              <a:ext uri="{FF2B5EF4-FFF2-40B4-BE49-F238E27FC236}">
                <a16:creationId xmlns:a16="http://schemas.microsoft.com/office/drawing/2014/main" id="{7288F446-CC58-4971-91BF-6DDEEC1D7F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7934" y="3205859"/>
            <a:ext cx="228830" cy="22883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BD04E0-C212-4E0D-9716-119AAFC182F5}"/>
              </a:ext>
            </a:extLst>
          </p:cNvPr>
          <p:cNvSpPr/>
          <p:nvPr/>
        </p:nvSpPr>
        <p:spPr>
          <a:xfrm>
            <a:off x="3463706" y="3188468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Subnet-1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A2C7E5-133D-44DA-A471-FCB09C07B852}"/>
              </a:ext>
            </a:extLst>
          </p:cNvPr>
          <p:cNvSpPr/>
          <p:nvPr/>
        </p:nvSpPr>
        <p:spPr>
          <a:xfrm>
            <a:off x="3321488" y="2438867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92.75.0.0/16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FD6BD-045A-413D-84FF-C53A50CA67AB}"/>
              </a:ext>
            </a:extLst>
          </p:cNvPr>
          <p:cNvSpPr/>
          <p:nvPr/>
        </p:nvSpPr>
        <p:spPr>
          <a:xfrm>
            <a:off x="3463706" y="3022240"/>
            <a:ext cx="1317953" cy="1918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92.75.100.0/24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6E6DD2B-443A-4C32-BB52-44D482A96D56}"/>
              </a:ext>
            </a:extLst>
          </p:cNvPr>
          <p:cNvSpPr/>
          <p:nvPr/>
        </p:nvSpPr>
        <p:spPr>
          <a:xfrm>
            <a:off x="3497163" y="4050168"/>
            <a:ext cx="12731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92.75.100.128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[EIP] 108.128.15.25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67" name="Graphic 10">
            <a:extLst>
              <a:ext uri="{FF2B5EF4-FFF2-40B4-BE49-F238E27FC236}">
                <a16:creationId xmlns:a16="http://schemas.microsoft.com/office/drawing/2014/main" id="{18C3C97C-EF1E-446F-8116-8EBA6C92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66" y="363172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68" name="Graphic 60">
            <a:extLst>
              <a:ext uri="{FF2B5EF4-FFF2-40B4-BE49-F238E27FC236}">
                <a16:creationId xmlns:a16="http://schemas.microsoft.com/office/drawing/2014/main" id="{ADCD0970-0D2E-495E-B8B8-1B8538B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24" y="3616445"/>
            <a:ext cx="388762" cy="3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7">
            <a:extLst>
              <a:ext uri="{FF2B5EF4-FFF2-40B4-BE49-F238E27FC236}">
                <a16:creationId xmlns:a16="http://schemas.microsoft.com/office/drawing/2014/main" id="{779A894B-F2AB-4F38-8612-C78AD66C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503" y="3431366"/>
            <a:ext cx="6202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76" name="Graphic 31">
            <a:extLst>
              <a:ext uri="{FF2B5EF4-FFF2-40B4-BE49-F238E27FC236}">
                <a16:creationId xmlns:a16="http://schemas.microsoft.com/office/drawing/2014/main" id="{9096497E-B279-4461-AED0-DC6FB83D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13" y="3648437"/>
            <a:ext cx="340505" cy="3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7BA4173-FBCE-4446-B528-51908DB1F6E7}"/>
              </a:ext>
            </a:extLst>
          </p:cNvPr>
          <p:cNvCxnSpPr>
            <a:stCxn id="76" idx="1"/>
            <a:endCxn id="68" idx="3"/>
          </p:cNvCxnSpPr>
          <p:nvPr/>
        </p:nvCxnSpPr>
        <p:spPr>
          <a:xfrm flipH="1" flipV="1">
            <a:off x="4312086" y="3810826"/>
            <a:ext cx="670527" cy="7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C337ED1-075E-4A2F-8F6D-96B9E848832C}"/>
              </a:ext>
            </a:extLst>
          </p:cNvPr>
          <p:cNvCxnSpPr>
            <a:stCxn id="76" idx="3"/>
            <a:endCxn id="67" idx="1"/>
          </p:cNvCxnSpPr>
          <p:nvPr/>
        </p:nvCxnSpPr>
        <p:spPr>
          <a:xfrm>
            <a:off x="5323118" y="3818690"/>
            <a:ext cx="299648" cy="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21">
            <a:extLst>
              <a:ext uri="{FF2B5EF4-FFF2-40B4-BE49-F238E27FC236}">
                <a16:creationId xmlns:a16="http://schemas.microsoft.com/office/drawing/2014/main" id="{2184C53C-0C06-44B3-B3F9-6C8CC583D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3809" y="5236731"/>
            <a:ext cx="228830" cy="228830"/>
          </a:xfrm>
          <a:prstGeom prst="rect">
            <a:avLst/>
          </a:prstGeom>
        </p:spPr>
      </p:pic>
      <p:sp>
        <p:nvSpPr>
          <p:cNvPr id="85" name="TextBox 22">
            <a:extLst>
              <a:ext uri="{FF2B5EF4-FFF2-40B4-BE49-F238E27FC236}">
                <a16:creationId xmlns:a16="http://schemas.microsoft.com/office/drawing/2014/main" id="{E5247720-C38A-4C81-83C3-D152344EA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201" y="5177852"/>
            <a:ext cx="1234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connection</a:t>
            </a:r>
          </a:p>
        </p:txBody>
      </p:sp>
      <p:pic>
        <p:nvPicPr>
          <p:cNvPr id="87" name="Graphic 45">
            <a:extLst>
              <a:ext uri="{FF2B5EF4-FFF2-40B4-BE49-F238E27FC236}">
                <a16:creationId xmlns:a16="http://schemas.microsoft.com/office/drawing/2014/main" id="{97804C43-53C2-492E-A816-BC829FBF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7206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2">
            <a:extLst>
              <a:ext uri="{FF2B5EF4-FFF2-40B4-BE49-F238E27FC236}">
                <a16:creationId xmlns:a16="http://schemas.microsoft.com/office/drawing/2014/main" id="{16633945-F364-4655-AE90-D118987D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370" y="4023077"/>
            <a:ext cx="10731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7E7ADDC9-4959-4D93-ACA0-43AC366C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839" y="4471508"/>
            <a:ext cx="1073150" cy="2539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pcx-0543dd71</a:t>
            </a:r>
            <a:endParaRPr lang="en-US" altLang="en-US" sz="1050" dirty="0">
              <a:solidFill>
                <a:srgbClr val="FF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CBAD266-6A38-4E72-BCAB-0E1FCE16DD9F}"/>
              </a:ext>
            </a:extLst>
          </p:cNvPr>
          <p:cNvCxnSpPr>
            <a:stCxn id="76" idx="2"/>
          </p:cNvCxnSpPr>
          <p:nvPr/>
        </p:nvCxnSpPr>
        <p:spPr>
          <a:xfrm rot="16200000" flipH="1">
            <a:off x="5601781" y="3540027"/>
            <a:ext cx="826289" cy="1724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C43CA8-2ADC-48EE-9A16-8A9842F0613E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5414753" y="4799353"/>
            <a:ext cx="1192437" cy="17320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2">
            <a:extLst>
              <a:ext uri="{FF2B5EF4-FFF2-40B4-BE49-F238E27FC236}">
                <a16:creationId xmlns:a16="http://schemas.microsoft.com/office/drawing/2014/main" id="{08322153-8C89-4D78-8B79-F7FEA58E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233" y="4551907"/>
            <a:ext cx="2186812" cy="75604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1000" b="1" dirty="0">
                <a:solidFill>
                  <a:srgbClr val="FF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connection : </a:t>
            </a: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두 </a:t>
            </a:r>
            <a:r>
              <a:rPr lang="en-US" altLang="ko-KR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만의 전용 통신 통로</a:t>
            </a:r>
            <a:endParaRPr lang="en-US" altLang="ko-KR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계정과 </a:t>
            </a:r>
            <a:r>
              <a:rPr lang="ko-KR" altLang="en-US" sz="10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리전과</a:t>
            </a:r>
            <a:r>
              <a:rPr lang="ko-KR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무관하게 연결 가능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B1E4C0E5-707F-41D1-9709-5AC5BF5EC992}"/>
              </a:ext>
            </a:extLst>
          </p:cNvPr>
          <p:cNvCxnSpPr>
            <a:stCxn id="67" idx="3"/>
            <a:endCxn id="46" idx="1"/>
          </p:cNvCxnSpPr>
          <p:nvPr/>
        </p:nvCxnSpPr>
        <p:spPr>
          <a:xfrm flipV="1">
            <a:off x="6003766" y="3489073"/>
            <a:ext cx="806087" cy="3331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2A673C60-217E-4A06-A5E7-E036D9AD6EB5}"/>
              </a:ext>
            </a:extLst>
          </p:cNvPr>
          <p:cNvSpPr/>
          <p:nvPr/>
        </p:nvSpPr>
        <p:spPr>
          <a:xfrm>
            <a:off x="7938327" y="2646171"/>
            <a:ext cx="2088893" cy="641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raphic 24">
            <a:extLst>
              <a:ext uri="{FF2B5EF4-FFF2-40B4-BE49-F238E27FC236}">
                <a16:creationId xmlns:a16="http://schemas.microsoft.com/office/drawing/2014/main" id="{A1F068E8-AC9C-4E28-9239-CDC230C9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59" y="2784579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3C34A2-B8FC-46E5-9DC6-8F8ABDD9C979}"/>
              </a:ext>
            </a:extLst>
          </p:cNvPr>
          <p:cNvSpPr/>
          <p:nvPr/>
        </p:nvSpPr>
        <p:spPr>
          <a:xfrm>
            <a:off x="8349227" y="2471544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13.246.100.0/24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0" name="TextBox 12">
            <a:extLst>
              <a:ext uri="{FF2B5EF4-FFF2-40B4-BE49-F238E27FC236}">
                <a16:creationId xmlns:a16="http://schemas.microsoft.com/office/drawing/2014/main" id="{D961DED4-0C07-492A-8C43-59048F365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8" y="1836415"/>
            <a:ext cx="11364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829327-2A26-4E67-9644-845E0081B36D}"/>
              </a:ext>
            </a:extLst>
          </p:cNvPr>
          <p:cNvCxnSpPr>
            <a:cxnSpLocks/>
          </p:cNvCxnSpPr>
          <p:nvPr/>
        </p:nvCxnSpPr>
        <p:spPr>
          <a:xfrm>
            <a:off x="2760546" y="3584756"/>
            <a:ext cx="5273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B221443-F30C-4293-916A-4096CD701277}"/>
              </a:ext>
            </a:extLst>
          </p:cNvPr>
          <p:cNvSpPr/>
          <p:nvPr/>
        </p:nvSpPr>
        <p:spPr>
          <a:xfrm>
            <a:off x="5942064" y="5652839"/>
            <a:ext cx="4663144" cy="1375168"/>
          </a:xfrm>
          <a:prstGeom prst="roundRect">
            <a:avLst>
              <a:gd name="adj" fmla="val 12501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모든 트래픽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800000"/>
                </a:highlight>
              </a:rPr>
              <a:t>(0.0.0.0/0)</a:t>
            </a:r>
            <a:r>
              <a:rPr lang="ko-KR" altLang="en-US" sz="1100" dirty="0">
                <a:solidFill>
                  <a:schemeClr val="tx2"/>
                </a:solidFill>
              </a:rPr>
              <a:t>을 </a:t>
            </a:r>
            <a:r>
              <a:rPr lang="en-US" altLang="ko-KR" sz="1100" dirty="0">
                <a:solidFill>
                  <a:schemeClr val="tx2"/>
                </a:solidFill>
              </a:rPr>
              <a:t>IGW </a:t>
            </a:r>
            <a:r>
              <a:rPr lang="en-US" altLang="ko-KR" sz="1100" dirty="0">
                <a:solidFill>
                  <a:schemeClr val="bg1"/>
                </a:solidFill>
                <a:highlight>
                  <a:srgbClr val="800000"/>
                </a:highlight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로 라우팅</a:t>
            </a:r>
            <a:endParaRPr lang="en-US" altLang="ko-KR" sz="1100" dirty="0">
              <a:solidFill>
                <a:schemeClr val="tx2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Default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100" dirty="0">
                <a:solidFill>
                  <a:schemeClr val="tx2"/>
                </a:solidFill>
              </a:rPr>
              <a:t>[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800000"/>
                </a:highlight>
              </a:rPr>
              <a:t>(0.0.0.0/0)</a:t>
            </a:r>
            <a:r>
              <a:rPr lang="en-US" altLang="ko-KR" sz="1100" dirty="0">
                <a:solidFill>
                  <a:schemeClr val="tx2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highlight>
                  <a:srgbClr val="800000"/>
                </a:highlight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] 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Default Gateway : </a:t>
            </a:r>
            <a:r>
              <a:rPr lang="en-US" altLang="ko-KR" sz="1100" b="1" dirty="0">
                <a:solidFill>
                  <a:schemeClr val="tx1"/>
                </a:solidFill>
              </a:rPr>
              <a:t>(0.0.0.0/0)</a:t>
            </a:r>
            <a:r>
              <a:rPr lang="ko-KR" altLang="en-US" sz="1100" dirty="0">
                <a:solidFill>
                  <a:schemeClr val="tx1"/>
                </a:solidFill>
              </a:rPr>
              <a:t>을 지정한 라우팅 타겟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highlight>
                  <a:srgbClr val="800000"/>
                </a:highlight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Igw-cd0794a6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인터넷망 접속 대상이 늘어나도 </a:t>
            </a:r>
            <a:r>
              <a:rPr lang="en-US" altLang="ko-KR" sz="1100" dirty="0">
                <a:solidFill>
                  <a:schemeClr val="tx2"/>
                </a:solidFill>
              </a:rPr>
              <a:t>routing Table </a:t>
            </a:r>
            <a:r>
              <a:rPr lang="ko-KR" altLang="en-US" sz="1100" dirty="0">
                <a:solidFill>
                  <a:schemeClr val="tx2"/>
                </a:solidFill>
              </a:rPr>
              <a:t>변경 불필요</a:t>
            </a:r>
            <a:endParaRPr lang="en-US" altLang="ko-KR" sz="1100" dirty="0">
              <a:solidFill>
                <a:schemeClr val="tx2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tx2"/>
                </a:solidFill>
              </a:rPr>
              <a:t>모든 </a:t>
            </a:r>
            <a:r>
              <a:rPr lang="en-US" altLang="ko-KR" sz="1100" dirty="0">
                <a:solidFill>
                  <a:schemeClr val="tx2"/>
                </a:solidFill>
              </a:rPr>
              <a:t>IP</a:t>
            </a:r>
            <a:r>
              <a:rPr lang="ko-KR" altLang="en-US" sz="1100" dirty="0">
                <a:solidFill>
                  <a:schemeClr val="tx2"/>
                </a:solidFill>
              </a:rPr>
              <a:t>와 통신할 길을 열어 놈 </a:t>
            </a:r>
            <a:r>
              <a:rPr lang="en-US" altLang="ko-KR" sz="1100" dirty="0">
                <a:solidFill>
                  <a:schemeClr val="tx2"/>
                </a:solidFill>
              </a:rPr>
              <a:t>– </a:t>
            </a:r>
            <a:r>
              <a:rPr lang="ko-KR" altLang="en-US" sz="1100" dirty="0">
                <a:solidFill>
                  <a:schemeClr val="tx2"/>
                </a:solidFill>
              </a:rPr>
              <a:t>보안 위협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0" name="Graphic 24">
            <a:extLst>
              <a:ext uri="{FF2B5EF4-FFF2-40B4-BE49-F238E27FC236}">
                <a16:creationId xmlns:a16="http://schemas.microsoft.com/office/drawing/2014/main" id="{58349C01-FBAD-471E-87DE-A92F0486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31" y="2274457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24">
            <a:extLst>
              <a:ext uri="{FF2B5EF4-FFF2-40B4-BE49-F238E27FC236}">
                <a16:creationId xmlns:a16="http://schemas.microsoft.com/office/drawing/2014/main" id="{EB64C49D-C6DB-4749-B1D1-B56E1821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68" y="2784579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24">
            <a:extLst>
              <a:ext uri="{FF2B5EF4-FFF2-40B4-BE49-F238E27FC236}">
                <a16:creationId xmlns:a16="http://schemas.microsoft.com/office/drawing/2014/main" id="{4D3EB445-19B3-46A0-BAFE-EDD40640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91" y="2774902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70B137B4-FA0F-4957-A664-9D07DE38A2A1}"/>
              </a:ext>
            </a:extLst>
          </p:cNvPr>
          <p:cNvSpPr/>
          <p:nvPr/>
        </p:nvSpPr>
        <p:spPr>
          <a:xfrm>
            <a:off x="7938327" y="3552920"/>
            <a:ext cx="2088893" cy="641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Graphic 24">
            <a:extLst>
              <a:ext uri="{FF2B5EF4-FFF2-40B4-BE49-F238E27FC236}">
                <a16:creationId xmlns:a16="http://schemas.microsoft.com/office/drawing/2014/main" id="{CF0EC2AB-BAD0-4730-AA0B-97683454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59" y="3691328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DA348D-7770-4F5E-BFCA-599ABCCBBBE1}"/>
              </a:ext>
            </a:extLst>
          </p:cNvPr>
          <p:cNvSpPr/>
          <p:nvPr/>
        </p:nvSpPr>
        <p:spPr>
          <a:xfrm>
            <a:off x="8349227" y="3378293"/>
            <a:ext cx="1317953" cy="191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52.219.68.0/22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77" name="Graphic 24">
            <a:extLst>
              <a:ext uri="{FF2B5EF4-FFF2-40B4-BE49-F238E27FC236}">
                <a16:creationId xmlns:a16="http://schemas.microsoft.com/office/drawing/2014/main" id="{640F1C89-97B2-4C88-ADA5-C1771A28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468" y="3691328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24">
            <a:extLst>
              <a:ext uri="{FF2B5EF4-FFF2-40B4-BE49-F238E27FC236}">
                <a16:creationId xmlns:a16="http://schemas.microsoft.com/office/drawing/2014/main" id="{77540590-2EDA-40C4-B140-65BF75E7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91" y="3681651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EA2366-CC5D-4196-A348-3FE3063DB10B}"/>
              </a:ext>
            </a:extLst>
          </p:cNvPr>
          <p:cNvCxnSpPr>
            <a:stCxn id="46" idx="3"/>
            <a:endCxn id="96" idx="1"/>
          </p:cNvCxnSpPr>
          <p:nvPr/>
        </p:nvCxnSpPr>
        <p:spPr>
          <a:xfrm flipV="1">
            <a:off x="7279753" y="2967012"/>
            <a:ext cx="658574" cy="5220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0E6AC1-066A-49ED-8FD9-ADBDD20EDAF9}"/>
              </a:ext>
            </a:extLst>
          </p:cNvPr>
          <p:cNvCxnSpPr>
            <a:stCxn id="46" idx="3"/>
            <a:endCxn id="73" idx="1"/>
          </p:cNvCxnSpPr>
          <p:nvPr/>
        </p:nvCxnSpPr>
        <p:spPr>
          <a:xfrm>
            <a:off x="7279753" y="3489073"/>
            <a:ext cx="658574" cy="3846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c 24">
            <a:extLst>
              <a:ext uri="{FF2B5EF4-FFF2-40B4-BE49-F238E27FC236}">
                <a16:creationId xmlns:a16="http://schemas.microsoft.com/office/drawing/2014/main" id="{C2B633FB-925E-4594-9DF7-D5F1C87DF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98" y="2274457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82CF797-57F0-4411-A201-4BBB02660DCC}"/>
              </a:ext>
            </a:extLst>
          </p:cNvPr>
          <p:cNvCxnSpPr>
            <a:stCxn id="46" idx="0"/>
            <a:endCxn id="70" idx="2"/>
          </p:cNvCxnSpPr>
          <p:nvPr/>
        </p:nvCxnSpPr>
        <p:spPr>
          <a:xfrm flipH="1" flipV="1">
            <a:off x="6363702" y="2654799"/>
            <a:ext cx="681101" cy="5993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1B939-C7D0-4037-B8B5-657E1A57B4DD}"/>
              </a:ext>
            </a:extLst>
          </p:cNvPr>
          <p:cNvCxnSpPr>
            <a:stCxn id="46" idx="0"/>
            <a:endCxn id="79" idx="2"/>
          </p:cNvCxnSpPr>
          <p:nvPr/>
        </p:nvCxnSpPr>
        <p:spPr>
          <a:xfrm flipV="1">
            <a:off x="7044803" y="2654799"/>
            <a:ext cx="374066" cy="5993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6E2FD2-AFC0-4819-AEE5-E10281B38553}"/>
              </a:ext>
            </a:extLst>
          </p:cNvPr>
          <p:cNvSpPr/>
          <p:nvPr/>
        </p:nvSpPr>
        <p:spPr>
          <a:xfrm>
            <a:off x="5974125" y="2067826"/>
            <a:ext cx="8579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99.83.97.201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E11979-B16E-42E7-A1BD-EBA862A00948}"/>
              </a:ext>
            </a:extLst>
          </p:cNvPr>
          <p:cNvSpPr/>
          <p:nvPr/>
        </p:nvSpPr>
        <p:spPr>
          <a:xfrm>
            <a:off x="6980684" y="2057052"/>
            <a:ext cx="9861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00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150.222.121.48</a:t>
            </a:r>
          </a:p>
        </p:txBody>
      </p:sp>
      <p:sp>
        <p:nvSpPr>
          <p:cNvPr id="88" name="TextBox 12">
            <a:extLst>
              <a:ext uri="{FF2B5EF4-FFF2-40B4-BE49-F238E27FC236}">
                <a16:creationId xmlns:a16="http://schemas.microsoft.com/office/drawing/2014/main" id="{98E2C799-4FEF-4D0E-8084-0AF473CC9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503" y="5846691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Routing Table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DDB6D4CD-5D01-4AF4-96AD-1F85C1D6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54925"/>
              </p:ext>
            </p:extLst>
          </p:nvPr>
        </p:nvGraphicFramePr>
        <p:xfrm>
          <a:off x="190308" y="6057371"/>
          <a:ext cx="2461292" cy="81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56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13.246.0.0/16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Local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92.75.100.128/32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419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1DCE2E-CC85-49FA-8D37-CA78AF3D422B}"/>
              </a:ext>
            </a:extLst>
          </p:cNvPr>
          <p:cNvCxnSpPr/>
          <p:nvPr/>
        </p:nvCxnSpPr>
        <p:spPr>
          <a:xfrm>
            <a:off x="2651600" y="6261584"/>
            <a:ext cx="6233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0212ED-69DD-4459-92DF-9D31B97C4AB5}"/>
              </a:ext>
            </a:extLst>
          </p:cNvPr>
          <p:cNvSpPr/>
          <p:nvPr/>
        </p:nvSpPr>
        <p:spPr>
          <a:xfrm>
            <a:off x="173490" y="2612404"/>
            <a:ext cx="2579758" cy="1152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4682B51-961E-4F9E-BB32-24D94B036C68}"/>
              </a:ext>
            </a:extLst>
          </p:cNvPr>
          <p:cNvSpPr/>
          <p:nvPr/>
        </p:nvSpPr>
        <p:spPr>
          <a:xfrm>
            <a:off x="751084" y="1283708"/>
            <a:ext cx="8944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Routing</a:t>
            </a:r>
            <a:endParaRPr lang="en-US" altLang="ko-KR" sz="1800" b="1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37382384-1EE0-4FD5-B35D-EC43CF4B9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70112"/>
              </p:ext>
            </p:extLst>
          </p:nvPr>
        </p:nvGraphicFramePr>
        <p:xfrm>
          <a:off x="207008" y="4237128"/>
          <a:ext cx="2587056" cy="109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800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1085256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Destination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Target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13.246.100.25/32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pcx-0543dd71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92.75.0.0/16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463928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0.0.0.0/0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682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mazon Ember" panose="020B0603020204020204" pitchFamily="34" charset="0"/>
                          <a:cs typeface="Arial" panose="020B0604020202020204" pitchFamily="34" charset="0"/>
                        </a:rPr>
                        <a:t>Igw-cd0794a6</a:t>
                      </a:r>
                      <a:endParaRPr lang="en-US" alt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mazon Ember" panose="020B06030202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328728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1437F3C3-8C44-4D95-9C83-CC332B29D51A}"/>
              </a:ext>
            </a:extLst>
          </p:cNvPr>
          <p:cNvSpPr/>
          <p:nvPr/>
        </p:nvSpPr>
        <p:spPr>
          <a:xfrm>
            <a:off x="214184" y="5046952"/>
            <a:ext cx="2579758" cy="3041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5A206E2-E27B-4D09-A11B-AB44DFC1F3BD}"/>
              </a:ext>
            </a:extLst>
          </p:cNvPr>
          <p:cNvSpPr/>
          <p:nvPr/>
        </p:nvSpPr>
        <p:spPr>
          <a:xfrm>
            <a:off x="1458268" y="3924901"/>
            <a:ext cx="429606" cy="38509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06B0E87-E94D-40CF-94AE-0D4F0CAEB629}"/>
              </a:ext>
            </a:extLst>
          </p:cNvPr>
          <p:cNvSpPr/>
          <p:nvPr/>
        </p:nvSpPr>
        <p:spPr>
          <a:xfrm>
            <a:off x="9166737" y="592158"/>
            <a:ext cx="14365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AWS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Routing</a:t>
            </a:r>
            <a:endParaRPr lang="ko-KR" altLang="en-US" sz="1800" b="1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103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4245073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014131"/>
            <a:ext cx="972108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라우터는 패킷 포워딩 과정에서 기존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 정보를 제거 후</a:t>
            </a:r>
            <a:r>
              <a:rPr lang="en-US" altLang="ko-KR" sz="1800" dirty="0"/>
              <a:t>,</a:t>
            </a:r>
            <a:r>
              <a:rPr lang="ko-KR" altLang="en-US" sz="1800" dirty="0"/>
              <a:t> 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헤더를 생성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</a:rPr>
              <a:t>    경로지정</a:t>
            </a:r>
            <a:r>
              <a:rPr lang="en-US" altLang="ko-KR" sz="1800" dirty="0">
                <a:solidFill>
                  <a:srgbClr val="FF0000"/>
                </a:solidFill>
              </a:rPr>
              <a:t>,       </a:t>
            </a:r>
            <a:r>
              <a:rPr lang="ko-KR" altLang="en-US" sz="1800" dirty="0" err="1">
                <a:solidFill>
                  <a:srgbClr val="FF0000"/>
                </a:solidFill>
              </a:rPr>
              <a:t>브로드캐스트</a:t>
            </a:r>
            <a:r>
              <a:rPr lang="ko-KR" altLang="en-US" sz="1800" dirty="0">
                <a:solidFill>
                  <a:srgbClr val="FF0000"/>
                </a:solidFill>
              </a:rPr>
              <a:t> 컨트롤</a:t>
            </a:r>
            <a:r>
              <a:rPr lang="en-US" altLang="ko-KR" sz="1800" dirty="0">
                <a:solidFill>
                  <a:srgbClr val="FF0000"/>
                </a:solidFill>
              </a:rPr>
              <a:t>,      </a:t>
            </a:r>
            <a:r>
              <a:rPr lang="ko-KR" altLang="en-US" sz="1800" dirty="0">
                <a:solidFill>
                  <a:srgbClr val="FF0000"/>
                </a:solidFill>
              </a:rPr>
              <a:t>프로토콜 변환 </a:t>
            </a:r>
            <a:r>
              <a:rPr lang="ko-KR" altLang="en-US" sz="1800" dirty="0"/>
              <a:t>과정을 거침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21105-2AC2-423E-A26B-4BEB35B9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3710750"/>
            <a:ext cx="5057775" cy="2705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9454DD-3414-4D03-9955-741985DD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10" y="3492599"/>
            <a:ext cx="5019675" cy="3419475"/>
          </a:xfrm>
          <a:prstGeom prst="rect">
            <a:avLst/>
          </a:prstGeom>
        </p:spPr>
      </p:pic>
      <p:sp>
        <p:nvSpPr>
          <p:cNvPr id="10" name="Oval 39">
            <a:extLst>
              <a:ext uri="{FF2B5EF4-FFF2-40B4-BE49-F238E27FC236}">
                <a16:creationId xmlns:a16="http://schemas.microsoft.com/office/drawing/2014/main" id="{EF74D064-1A49-4B8F-8249-D14308A46B8A}"/>
              </a:ext>
            </a:extLst>
          </p:cNvPr>
          <p:cNvSpPr>
            <a:spLocks noChangeAspect="1"/>
          </p:cNvSpPr>
          <p:nvPr/>
        </p:nvSpPr>
        <p:spPr bwMode="auto">
          <a:xfrm>
            <a:off x="1098228" y="2790936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3849F150-2288-438F-A267-53ADB68362DA}"/>
              </a:ext>
            </a:extLst>
          </p:cNvPr>
          <p:cNvSpPr>
            <a:spLocks noChangeAspect="1"/>
          </p:cNvSpPr>
          <p:nvPr/>
        </p:nvSpPr>
        <p:spPr bwMode="auto">
          <a:xfrm>
            <a:off x="2676586" y="2779896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Oval 39">
            <a:extLst>
              <a:ext uri="{FF2B5EF4-FFF2-40B4-BE49-F238E27FC236}">
                <a16:creationId xmlns:a16="http://schemas.microsoft.com/office/drawing/2014/main" id="{5FAE4463-F2FE-4003-B5DA-9F98F919E392}"/>
              </a:ext>
            </a:extLst>
          </p:cNvPr>
          <p:cNvSpPr>
            <a:spLocks noChangeAspect="1"/>
          </p:cNvSpPr>
          <p:nvPr/>
        </p:nvSpPr>
        <p:spPr bwMode="auto">
          <a:xfrm>
            <a:off x="5346700" y="276972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961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8412880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dirty="0" err="1">
                <a:solidFill>
                  <a:srgbClr val="FF0000"/>
                </a:solidFill>
              </a:rPr>
              <a:t>브로드캐스트</a:t>
            </a:r>
            <a:r>
              <a:rPr lang="ko-KR" altLang="en-US" sz="2800" dirty="0">
                <a:solidFill>
                  <a:srgbClr val="FF0000"/>
                </a:solidFill>
              </a:rPr>
              <a:t> 컨트롤</a:t>
            </a:r>
            <a:endParaRPr lang="ko-KR" altLang="en-US" sz="28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014131"/>
            <a:ext cx="972108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라우터는 패킷 포워딩 과정에서 기존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 정보를 제거 후</a:t>
            </a:r>
            <a:r>
              <a:rPr lang="en-US" altLang="ko-KR" sz="1800" dirty="0"/>
              <a:t>,</a:t>
            </a:r>
            <a:r>
              <a:rPr lang="ko-KR" altLang="en-US" sz="1800" dirty="0"/>
              <a:t> 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헤더를 생성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경로지정</a:t>
            </a:r>
            <a:r>
              <a:rPr lang="en-US" altLang="ko-KR" sz="1800" dirty="0"/>
              <a:t>,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 err="1">
                <a:solidFill>
                  <a:srgbClr val="FF0000"/>
                </a:solidFill>
              </a:rPr>
              <a:t>브로드캐스트</a:t>
            </a:r>
            <a:r>
              <a:rPr lang="ko-KR" altLang="en-US" sz="1800" dirty="0">
                <a:solidFill>
                  <a:srgbClr val="FF0000"/>
                </a:solidFill>
              </a:rPr>
              <a:t> 컨트롤</a:t>
            </a:r>
            <a:r>
              <a:rPr lang="en-US" altLang="ko-KR" sz="1800" dirty="0"/>
              <a:t>, </a:t>
            </a:r>
            <a:r>
              <a:rPr lang="ko-KR" altLang="en-US" sz="1800" dirty="0"/>
              <a:t>프로토콜 변환 과정을 거침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8AFEC-0E98-4DA2-A12D-0D7EE682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61" y="3655400"/>
            <a:ext cx="784565" cy="383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D5046-06E5-47F4-AD4F-7A14543E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25" y="3655400"/>
            <a:ext cx="784565" cy="383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24260C-67DC-4B72-880C-D3A53D1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89" y="3647740"/>
            <a:ext cx="784565" cy="38362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A9A038-BCB5-42CF-A187-047CB5D7510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472026" y="3847210"/>
            <a:ext cx="1591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CF438B-9620-4C8C-B283-35CF0A104AD9}"/>
              </a:ext>
            </a:extLst>
          </p:cNvPr>
          <p:cNvCxnSpPr>
            <a:stCxn id="12" idx="3"/>
          </p:cNvCxnSpPr>
          <p:nvPr/>
        </p:nvCxnSpPr>
        <p:spPr>
          <a:xfrm>
            <a:off x="3848290" y="3847210"/>
            <a:ext cx="1735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FCC3167-E9F0-4198-8B05-B55A5DB56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53422"/>
              </p:ext>
            </p:extLst>
          </p:nvPr>
        </p:nvGraphicFramePr>
        <p:xfrm>
          <a:off x="3969771" y="4556369"/>
          <a:ext cx="17281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801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948391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목적지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Next Hop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192631A-07D5-461F-9C22-D7C81FCED587}"/>
              </a:ext>
            </a:extLst>
          </p:cNvPr>
          <p:cNvSpPr/>
          <p:nvPr/>
        </p:nvSpPr>
        <p:spPr>
          <a:xfrm>
            <a:off x="3533258" y="4029871"/>
            <a:ext cx="723481" cy="452176"/>
          </a:xfrm>
          <a:custGeom>
            <a:avLst/>
            <a:gdLst>
              <a:gd name="connsiteX0" fmla="*/ 0 w 723481"/>
              <a:gd name="connsiteY0" fmla="*/ 0 h 452176"/>
              <a:gd name="connsiteX1" fmla="*/ 522514 w 723481"/>
              <a:gd name="connsiteY1" fmla="*/ 231112 h 452176"/>
              <a:gd name="connsiteX2" fmla="*/ 723481 w 723481"/>
              <a:gd name="connsiteY2" fmla="*/ 452176 h 4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481" h="452176">
                <a:moveTo>
                  <a:pt x="0" y="0"/>
                </a:moveTo>
                <a:cubicBezTo>
                  <a:pt x="200967" y="77874"/>
                  <a:pt x="401934" y="155749"/>
                  <a:pt x="522514" y="231112"/>
                </a:cubicBezTo>
                <a:cubicBezTo>
                  <a:pt x="643094" y="306475"/>
                  <a:pt x="683287" y="379325"/>
                  <a:pt x="723481" y="452176"/>
                </a:cubicBezTo>
              </a:path>
            </a:pathLst>
          </a:cu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17B7B5-0C99-47E4-8080-724A7E0F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14" y="5285808"/>
            <a:ext cx="784565" cy="38362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6C9A2B-BEB5-4C19-9E8A-F98D4FDA8EDC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>
            <a:off x="3456008" y="4039020"/>
            <a:ext cx="37189" cy="1246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4A372-545B-49FC-8334-F7416F098E62}"/>
              </a:ext>
            </a:extLst>
          </p:cNvPr>
          <p:cNvSpPr/>
          <p:nvPr/>
        </p:nvSpPr>
        <p:spPr>
          <a:xfrm>
            <a:off x="723632" y="410002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라우터</a:t>
            </a:r>
            <a:endParaRPr lang="ko-KR" altLang="en-US" sz="11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3473C5-7056-4707-9198-E68DFA74CA6E}"/>
              </a:ext>
            </a:extLst>
          </p:cNvPr>
          <p:cNvSpPr/>
          <p:nvPr/>
        </p:nvSpPr>
        <p:spPr>
          <a:xfrm>
            <a:off x="5602129" y="4029871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라우터</a:t>
            </a:r>
            <a:endParaRPr lang="ko-KR" altLang="en-US" sz="11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57499D-152F-460E-8812-A8BB36C04016}"/>
              </a:ext>
            </a:extLst>
          </p:cNvPr>
          <p:cNvSpPr/>
          <p:nvPr/>
        </p:nvSpPr>
        <p:spPr>
          <a:xfrm>
            <a:off x="3203535" y="565768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3443A7-D102-4BA8-B3BE-34272C6617BC}"/>
              </a:ext>
            </a:extLst>
          </p:cNvPr>
          <p:cNvGrpSpPr/>
          <p:nvPr/>
        </p:nvGrpSpPr>
        <p:grpSpPr>
          <a:xfrm>
            <a:off x="2070174" y="3495871"/>
            <a:ext cx="927907" cy="303738"/>
            <a:chOff x="4581790" y="4071197"/>
            <a:chExt cx="927907" cy="30373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A38358F-4438-4AFF-A420-CE5B3B21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790" y="4221166"/>
              <a:ext cx="927907" cy="1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1691DC-DFDD-4D53-B805-349F30F52F66}"/>
                </a:ext>
              </a:extLst>
            </p:cNvPr>
            <p:cNvSpPr/>
            <p:nvPr/>
          </p:nvSpPr>
          <p:spPr>
            <a:xfrm>
              <a:off x="4747076" y="4071197"/>
              <a:ext cx="508731" cy="3037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</a:rPr>
                <a:t>패킷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36A736-80E4-4FF7-BC26-E9B00EF84EAB}"/>
              </a:ext>
            </a:extLst>
          </p:cNvPr>
          <p:cNvSpPr/>
          <p:nvPr/>
        </p:nvSpPr>
        <p:spPr>
          <a:xfrm>
            <a:off x="6662831" y="3233024"/>
            <a:ext cx="3319934" cy="5125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브로드캐스트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콘트롤</a:t>
            </a:r>
            <a:endParaRPr lang="ko-KR" altLang="en-US" sz="1600" b="1" dirty="0"/>
          </a:p>
        </p:txBody>
      </p:sp>
      <p:sp>
        <p:nvSpPr>
          <p:cNvPr id="45" name="Oval 39">
            <a:extLst>
              <a:ext uri="{FF2B5EF4-FFF2-40B4-BE49-F238E27FC236}">
                <a16:creationId xmlns:a16="http://schemas.microsoft.com/office/drawing/2014/main" id="{9333B583-1418-4999-87F1-D695852A4705}"/>
              </a:ext>
            </a:extLst>
          </p:cNvPr>
          <p:cNvSpPr>
            <a:spLocks noChangeAspect="1"/>
          </p:cNvSpPr>
          <p:nvPr/>
        </p:nvSpPr>
        <p:spPr bwMode="auto">
          <a:xfrm>
            <a:off x="6662830" y="4075804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943AFD-4FED-487A-AC65-57217C2282BF}"/>
              </a:ext>
            </a:extLst>
          </p:cNvPr>
          <p:cNvSpPr/>
          <p:nvPr/>
        </p:nvSpPr>
        <p:spPr>
          <a:xfrm>
            <a:off x="6981605" y="4064980"/>
            <a:ext cx="265649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/>
              <a:t>브로드캐스트</a:t>
            </a:r>
            <a:r>
              <a:rPr lang="ko-KR" altLang="en-US" sz="1200" b="1" dirty="0"/>
              <a:t> 패킷은 전달하지 않음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31CB98-4061-4AFD-9B45-0579A277D7F0}"/>
              </a:ext>
            </a:extLst>
          </p:cNvPr>
          <p:cNvSpPr/>
          <p:nvPr/>
        </p:nvSpPr>
        <p:spPr>
          <a:xfrm>
            <a:off x="4256739" y="5111362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라우팅 테이블</a:t>
            </a:r>
          </a:p>
        </p:txBody>
      </p:sp>
      <p:sp>
        <p:nvSpPr>
          <p:cNvPr id="48" name="Oval 39">
            <a:extLst>
              <a:ext uri="{FF2B5EF4-FFF2-40B4-BE49-F238E27FC236}">
                <a16:creationId xmlns:a16="http://schemas.microsoft.com/office/drawing/2014/main" id="{55187068-F408-4CF9-96FE-B15984F4EAB5}"/>
              </a:ext>
            </a:extLst>
          </p:cNvPr>
          <p:cNvSpPr>
            <a:spLocks noChangeAspect="1"/>
          </p:cNvSpPr>
          <p:nvPr/>
        </p:nvSpPr>
        <p:spPr bwMode="auto">
          <a:xfrm>
            <a:off x="6661830" y="5237359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51E31D-CE68-47D8-BDB0-B462043BD1C1}"/>
              </a:ext>
            </a:extLst>
          </p:cNvPr>
          <p:cNvSpPr/>
          <p:nvPr/>
        </p:nvSpPr>
        <p:spPr>
          <a:xfrm>
            <a:off x="6980605" y="5226535"/>
            <a:ext cx="3435556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패킷의 목적지 주소가 라우팅 테이블에 없으면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패킷을 폐기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B230752-C140-4903-93B2-04B712A81B5C}"/>
              </a:ext>
            </a:extLst>
          </p:cNvPr>
          <p:cNvSpPr/>
          <p:nvPr/>
        </p:nvSpPr>
        <p:spPr>
          <a:xfrm>
            <a:off x="594172" y="3253653"/>
            <a:ext cx="5832648" cy="2742875"/>
          </a:xfrm>
          <a:prstGeom prst="roundRect">
            <a:avLst>
              <a:gd name="adj" fmla="val 8914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Oval 39">
            <a:extLst>
              <a:ext uri="{FF2B5EF4-FFF2-40B4-BE49-F238E27FC236}">
                <a16:creationId xmlns:a16="http://schemas.microsoft.com/office/drawing/2014/main" id="{56AD542B-44F1-46A7-988B-A8D4600477FD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560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46229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dirty="0">
                <a:solidFill>
                  <a:srgbClr val="FF0000"/>
                </a:solidFill>
              </a:rPr>
              <a:t>프로토콜 변환 </a:t>
            </a:r>
            <a:endParaRPr lang="ko-KR" altLang="en-US" sz="28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014131"/>
            <a:ext cx="972108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라우터는 패킷 포워딩 과정에서 기존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 정보를 제거 후</a:t>
            </a:r>
            <a:r>
              <a:rPr lang="en-US" altLang="ko-KR" sz="1800" dirty="0"/>
              <a:t>,</a:t>
            </a:r>
            <a:r>
              <a:rPr lang="ko-KR" altLang="en-US" sz="1800" dirty="0"/>
              <a:t> 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헤더를 생성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경로지정</a:t>
            </a:r>
            <a:r>
              <a:rPr lang="en-US" altLang="ko-KR" sz="1800" dirty="0"/>
              <a:t>,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 err="1"/>
              <a:t>브로드캐스트</a:t>
            </a:r>
            <a:r>
              <a:rPr lang="ko-KR" altLang="en-US" sz="1800" dirty="0"/>
              <a:t> 컨트롤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프로토콜 변환 </a:t>
            </a:r>
            <a:r>
              <a:rPr lang="ko-KR" altLang="en-US" sz="1800" dirty="0"/>
              <a:t>과정을 거침 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36A736-80E4-4FF7-BC26-E9B00EF84EAB}"/>
              </a:ext>
            </a:extLst>
          </p:cNvPr>
          <p:cNvSpPr/>
          <p:nvPr/>
        </p:nvSpPr>
        <p:spPr>
          <a:xfrm>
            <a:off x="6665679" y="3821123"/>
            <a:ext cx="3319934" cy="5125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프로토콜 변환</a:t>
            </a:r>
          </a:p>
        </p:txBody>
      </p:sp>
      <p:sp>
        <p:nvSpPr>
          <p:cNvPr id="45" name="Oval 39">
            <a:extLst>
              <a:ext uri="{FF2B5EF4-FFF2-40B4-BE49-F238E27FC236}">
                <a16:creationId xmlns:a16="http://schemas.microsoft.com/office/drawing/2014/main" id="{9333B583-1418-4999-87F1-D695852A4705}"/>
              </a:ext>
            </a:extLst>
          </p:cNvPr>
          <p:cNvSpPr>
            <a:spLocks noChangeAspect="1"/>
          </p:cNvSpPr>
          <p:nvPr/>
        </p:nvSpPr>
        <p:spPr bwMode="auto">
          <a:xfrm>
            <a:off x="6665678" y="4663903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943AFD-4FED-487A-AC65-57217C2282BF}"/>
              </a:ext>
            </a:extLst>
          </p:cNvPr>
          <p:cNvSpPr/>
          <p:nvPr/>
        </p:nvSpPr>
        <p:spPr>
          <a:xfrm>
            <a:off x="6984453" y="4653079"/>
            <a:ext cx="2176814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LAN </a:t>
            </a:r>
            <a:r>
              <a:rPr lang="ko-KR" altLang="en-US" sz="1200" b="1" dirty="0"/>
              <a:t>환경과 </a:t>
            </a:r>
            <a:r>
              <a:rPr lang="en-US" altLang="ko-KR" sz="1200" b="1" dirty="0"/>
              <a:t>WAN </a:t>
            </a:r>
            <a:r>
              <a:rPr lang="ko-KR" altLang="en-US" sz="1200" b="1" dirty="0"/>
              <a:t>환경에서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서로 다른 프로토콜 사용</a:t>
            </a:r>
          </a:p>
        </p:txBody>
      </p:sp>
      <p:sp>
        <p:nvSpPr>
          <p:cNvPr id="48" name="Oval 39">
            <a:extLst>
              <a:ext uri="{FF2B5EF4-FFF2-40B4-BE49-F238E27FC236}">
                <a16:creationId xmlns:a16="http://schemas.microsoft.com/office/drawing/2014/main" id="{55187068-F408-4CF9-96FE-B15984F4EAB5}"/>
              </a:ext>
            </a:extLst>
          </p:cNvPr>
          <p:cNvSpPr>
            <a:spLocks noChangeAspect="1"/>
          </p:cNvSpPr>
          <p:nvPr/>
        </p:nvSpPr>
        <p:spPr bwMode="auto">
          <a:xfrm>
            <a:off x="6664678" y="5825458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51E31D-CE68-47D8-BDB0-B462043BD1C1}"/>
              </a:ext>
            </a:extLst>
          </p:cNvPr>
          <p:cNvSpPr/>
          <p:nvPr/>
        </p:nvSpPr>
        <p:spPr>
          <a:xfrm>
            <a:off x="6983453" y="5814634"/>
            <a:ext cx="365837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구간 망에서 사용하는 </a:t>
            </a:r>
            <a:r>
              <a:rPr lang="en-US" altLang="ko-KR" sz="1200" b="1" dirty="0"/>
              <a:t>L2 </a:t>
            </a:r>
            <a:r>
              <a:rPr lang="ko-KR" altLang="en-US" sz="1200" b="1" dirty="0"/>
              <a:t>프로토콜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헤더 정보 변환</a:t>
            </a:r>
          </a:p>
        </p:txBody>
      </p:sp>
      <p:sp>
        <p:nvSpPr>
          <p:cNvPr id="51" name="Oval 39">
            <a:extLst>
              <a:ext uri="{FF2B5EF4-FFF2-40B4-BE49-F238E27FC236}">
                <a16:creationId xmlns:a16="http://schemas.microsoft.com/office/drawing/2014/main" id="{56AD542B-44F1-46A7-988B-A8D4600477FD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A11055F-D6D5-455E-8570-878E39DB8EC7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878001" y="3949651"/>
            <a:ext cx="4319692" cy="35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6551128A-3220-4703-80DB-18E96437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824" y="3819795"/>
            <a:ext cx="588005" cy="287510"/>
          </a:xfrm>
          <a:prstGeom prst="rect">
            <a:avLst/>
          </a:prstGeom>
        </p:spPr>
      </p:pic>
      <p:pic>
        <p:nvPicPr>
          <p:cNvPr id="37" name="Graphic 24">
            <a:extLst>
              <a:ext uri="{FF2B5EF4-FFF2-40B4-BE49-F238E27FC236}">
                <a16:creationId xmlns:a16="http://schemas.microsoft.com/office/drawing/2014/main" id="{05976CAA-7E1F-4C73-A423-D29EDD74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59" y="3759480"/>
            <a:ext cx="380342" cy="38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2FC2CDB-6F92-475D-B975-968421BCE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03" y="3796161"/>
            <a:ext cx="554219" cy="29668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3CD83B-584E-44E8-BCFB-9EDFD30344D8}"/>
              </a:ext>
            </a:extLst>
          </p:cNvPr>
          <p:cNvSpPr/>
          <p:nvPr/>
        </p:nvSpPr>
        <p:spPr>
          <a:xfrm>
            <a:off x="3522027" y="409284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A05D1A-C858-4984-A2E1-9661509487FD}"/>
              </a:ext>
            </a:extLst>
          </p:cNvPr>
          <p:cNvSpPr/>
          <p:nvPr/>
        </p:nvSpPr>
        <p:spPr>
          <a:xfrm>
            <a:off x="5314273" y="402137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전용회선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4DD6AB-221C-4400-B50D-AAA580CAB2FE}"/>
              </a:ext>
            </a:extLst>
          </p:cNvPr>
          <p:cNvSpPr/>
          <p:nvPr/>
        </p:nvSpPr>
        <p:spPr>
          <a:xfrm>
            <a:off x="1373157" y="412239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서버</a:t>
            </a:r>
            <a:endParaRPr lang="ko-KR" altLang="en-US" sz="11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7D9FCE9-2BF0-4935-8410-DEE24B5DF1F5}"/>
              </a:ext>
            </a:extLst>
          </p:cNvPr>
          <p:cNvSpPr/>
          <p:nvPr/>
        </p:nvSpPr>
        <p:spPr>
          <a:xfrm>
            <a:off x="2392983" y="409129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스위치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6D5505-4E0E-4347-915A-91CEECD5A2C9}"/>
              </a:ext>
            </a:extLst>
          </p:cNvPr>
          <p:cNvSpPr/>
          <p:nvPr/>
        </p:nvSpPr>
        <p:spPr>
          <a:xfrm>
            <a:off x="4500248" y="3786102"/>
            <a:ext cx="554219" cy="38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CSU/DSU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1B158853-C0E4-4ED5-BB49-18AC1F7BC3A4}"/>
              </a:ext>
            </a:extLst>
          </p:cNvPr>
          <p:cNvSpPr/>
          <p:nvPr/>
        </p:nvSpPr>
        <p:spPr>
          <a:xfrm rot="5400000">
            <a:off x="2379219" y="3692162"/>
            <a:ext cx="504056" cy="2084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중괄호 69">
            <a:extLst>
              <a:ext uri="{FF2B5EF4-FFF2-40B4-BE49-F238E27FC236}">
                <a16:creationId xmlns:a16="http://schemas.microsoft.com/office/drawing/2014/main" id="{B847BF4D-0F95-416D-968D-6E46E4C8589E}"/>
              </a:ext>
            </a:extLst>
          </p:cNvPr>
          <p:cNvSpPr/>
          <p:nvPr/>
        </p:nvSpPr>
        <p:spPr>
          <a:xfrm rot="5400000">
            <a:off x="4769103" y="3714617"/>
            <a:ext cx="504056" cy="2084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1FA12BD-EFCC-4CB9-A5FB-BE2FFF913075}"/>
              </a:ext>
            </a:extLst>
          </p:cNvPr>
          <p:cNvSpPr/>
          <p:nvPr/>
        </p:nvSpPr>
        <p:spPr>
          <a:xfrm>
            <a:off x="2090874" y="503502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내부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네트워크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F25114-A486-4381-B62C-C7EE181A4E8E}"/>
              </a:ext>
            </a:extLst>
          </p:cNvPr>
          <p:cNvSpPr/>
          <p:nvPr/>
        </p:nvSpPr>
        <p:spPr>
          <a:xfrm>
            <a:off x="4615671" y="503502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전용회선 구간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5B45121-35B7-40F6-A755-8E630F186F94}"/>
              </a:ext>
            </a:extLst>
          </p:cNvPr>
          <p:cNvGrpSpPr/>
          <p:nvPr/>
        </p:nvGrpSpPr>
        <p:grpSpPr>
          <a:xfrm>
            <a:off x="1359224" y="5652181"/>
            <a:ext cx="2939225" cy="329262"/>
            <a:chOff x="3213672" y="2379807"/>
            <a:chExt cx="2670879" cy="32926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5537030-8F86-464D-B092-7ADA589D0022}"/>
                </a:ext>
              </a:extLst>
            </p:cNvPr>
            <p:cNvSpPr/>
            <p:nvPr/>
          </p:nvSpPr>
          <p:spPr>
            <a:xfrm>
              <a:off x="3213672" y="2379807"/>
              <a:ext cx="570405" cy="329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http</a:t>
              </a:r>
            </a:p>
            <a:p>
              <a:pPr algn="ctr"/>
              <a:r>
                <a:rPr lang="ko-KR" altLang="en-US" sz="800" b="1" dirty="0">
                  <a:solidFill>
                    <a:schemeClr val="tx2"/>
                  </a:solidFill>
                </a:rPr>
                <a:t>메시지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0F6ADF5-0DBE-48E4-9880-AC3033A2AE30}"/>
                </a:ext>
              </a:extLst>
            </p:cNvPr>
            <p:cNvSpPr/>
            <p:nvPr/>
          </p:nvSpPr>
          <p:spPr>
            <a:xfrm>
              <a:off x="3798322" y="2379807"/>
              <a:ext cx="570405" cy="329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http</a:t>
              </a:r>
            </a:p>
            <a:p>
              <a:pPr algn="ctr"/>
              <a:r>
                <a:rPr lang="ko-KR" altLang="en-US" sz="800" b="1" dirty="0">
                  <a:solidFill>
                    <a:schemeClr val="tx2"/>
                  </a:solidFill>
                </a:rPr>
                <a:t>헤더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B51086C-3C6B-4BB9-B305-5F77E7EB124B}"/>
                </a:ext>
              </a:extLst>
            </p:cNvPr>
            <p:cNvSpPr/>
            <p:nvPr/>
          </p:nvSpPr>
          <p:spPr>
            <a:xfrm>
              <a:off x="4396769" y="2379807"/>
              <a:ext cx="485031" cy="329262"/>
            </a:xfrm>
            <a:prstGeom prst="rect">
              <a:avLst/>
            </a:prstGeom>
            <a:solidFill>
              <a:srgbClr val="C00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TCP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4ACAFD-1FFA-44D3-AFF7-C46B49503862}"/>
                </a:ext>
              </a:extLst>
            </p:cNvPr>
            <p:cNvSpPr/>
            <p:nvPr/>
          </p:nvSpPr>
          <p:spPr>
            <a:xfrm>
              <a:off x="4897879" y="2379807"/>
              <a:ext cx="485031" cy="3292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IP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47E3CE2-41F2-48EF-B0A7-A5036F7C804C}"/>
                </a:ext>
              </a:extLst>
            </p:cNvPr>
            <p:cNvSpPr/>
            <p:nvPr/>
          </p:nvSpPr>
          <p:spPr>
            <a:xfrm>
              <a:off x="5399520" y="2379807"/>
              <a:ext cx="485031" cy="329262"/>
            </a:xfrm>
            <a:prstGeom prst="rect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이더넷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EF483B8-B3A2-4B16-B723-EFC9655A78AB}"/>
              </a:ext>
            </a:extLst>
          </p:cNvPr>
          <p:cNvGrpSpPr/>
          <p:nvPr/>
        </p:nvGrpSpPr>
        <p:grpSpPr>
          <a:xfrm>
            <a:off x="3474492" y="6186003"/>
            <a:ext cx="2939225" cy="329262"/>
            <a:chOff x="3213672" y="2379807"/>
            <a:chExt cx="2670879" cy="32926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35C1278-037A-41FA-BCDC-99774A7B2DB8}"/>
                </a:ext>
              </a:extLst>
            </p:cNvPr>
            <p:cNvSpPr/>
            <p:nvPr/>
          </p:nvSpPr>
          <p:spPr>
            <a:xfrm>
              <a:off x="3213672" y="2379807"/>
              <a:ext cx="570405" cy="329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http</a:t>
              </a:r>
            </a:p>
            <a:p>
              <a:pPr algn="ctr"/>
              <a:r>
                <a:rPr lang="ko-KR" altLang="en-US" sz="800" b="1" dirty="0">
                  <a:solidFill>
                    <a:schemeClr val="tx2"/>
                  </a:solidFill>
                </a:rPr>
                <a:t>메시지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8F78680-C47B-40BF-8640-CDB9EC87F1BE}"/>
                </a:ext>
              </a:extLst>
            </p:cNvPr>
            <p:cNvSpPr/>
            <p:nvPr/>
          </p:nvSpPr>
          <p:spPr>
            <a:xfrm>
              <a:off x="3798322" y="2379807"/>
              <a:ext cx="570405" cy="329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http</a:t>
              </a:r>
            </a:p>
            <a:p>
              <a:pPr algn="ctr"/>
              <a:r>
                <a:rPr lang="ko-KR" altLang="en-US" sz="800" b="1" dirty="0">
                  <a:solidFill>
                    <a:schemeClr val="tx2"/>
                  </a:solidFill>
                </a:rPr>
                <a:t>헤더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FFA2988-C3F6-470C-A06A-30C48E79E604}"/>
                </a:ext>
              </a:extLst>
            </p:cNvPr>
            <p:cNvSpPr/>
            <p:nvPr/>
          </p:nvSpPr>
          <p:spPr>
            <a:xfrm>
              <a:off x="4396769" y="2379807"/>
              <a:ext cx="485031" cy="329262"/>
            </a:xfrm>
            <a:prstGeom prst="rect">
              <a:avLst/>
            </a:prstGeom>
            <a:solidFill>
              <a:srgbClr val="C00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TCP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3BBA76-CF97-46D3-8CF7-02320E524037}"/>
                </a:ext>
              </a:extLst>
            </p:cNvPr>
            <p:cNvSpPr/>
            <p:nvPr/>
          </p:nvSpPr>
          <p:spPr>
            <a:xfrm>
              <a:off x="4897879" y="2379807"/>
              <a:ext cx="485031" cy="3292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IP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6709E46-F753-4AA1-A97E-F98B414F32B9}"/>
                </a:ext>
              </a:extLst>
            </p:cNvPr>
            <p:cNvSpPr/>
            <p:nvPr/>
          </p:nvSpPr>
          <p:spPr>
            <a:xfrm>
              <a:off x="5399520" y="2379807"/>
              <a:ext cx="485031" cy="329262"/>
            </a:xfrm>
            <a:prstGeom prst="rect">
              <a:avLst/>
            </a:prstGeom>
            <a:solidFill>
              <a:schemeClr val="accent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PPP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헤더</a:t>
              </a:r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893C7B5-2A80-4695-A4C8-F9B9D352EB89}"/>
              </a:ext>
            </a:extLst>
          </p:cNvPr>
          <p:cNvCxnSpPr>
            <a:stCxn id="78" idx="0"/>
            <a:endCxn id="84" idx="0"/>
          </p:cNvCxnSpPr>
          <p:nvPr/>
        </p:nvCxnSpPr>
        <p:spPr>
          <a:xfrm rot="16200000" flipH="1">
            <a:off x="4822291" y="4861458"/>
            <a:ext cx="533822" cy="2115268"/>
          </a:xfrm>
          <a:prstGeom prst="bentConnector3">
            <a:avLst>
              <a:gd name="adj1" fmla="val -24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32AFDCC-1F0B-4C31-BF49-35B954166FC6}"/>
              </a:ext>
            </a:extLst>
          </p:cNvPr>
          <p:cNvSpPr/>
          <p:nvPr/>
        </p:nvSpPr>
        <p:spPr>
          <a:xfrm>
            <a:off x="4674958" y="550119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/>
              <a:t>프로토콜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48682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65213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014131"/>
            <a:ext cx="972108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라우터는 패킷 포워딩 과정에서 기존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 정보를 제거 후</a:t>
            </a:r>
            <a:r>
              <a:rPr lang="en-US" altLang="ko-KR" sz="1800" dirty="0"/>
              <a:t>,</a:t>
            </a:r>
            <a:r>
              <a:rPr lang="ko-KR" altLang="en-US" sz="1800" dirty="0"/>
              <a:t> 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계층 헤더를 생성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</a:rPr>
              <a:t>경로지정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 err="1"/>
              <a:t>브로드캐스트</a:t>
            </a:r>
            <a:r>
              <a:rPr lang="ko-KR" altLang="en-US" sz="1800" dirty="0"/>
              <a:t> 컨트롤</a:t>
            </a:r>
            <a:r>
              <a:rPr lang="en-US" altLang="ko-KR" sz="1800" dirty="0"/>
              <a:t>, </a:t>
            </a:r>
            <a:r>
              <a:rPr lang="ko-KR" altLang="en-US" sz="1800" dirty="0"/>
              <a:t>프로토콜 변환 과정을 거침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8AFEC-0E98-4DA2-A12D-0D7EE682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9" y="4751870"/>
            <a:ext cx="784565" cy="383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D5046-06E5-47F4-AD4F-7A14543E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33" y="4751870"/>
            <a:ext cx="784565" cy="383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24260C-67DC-4B72-880C-D3A53D1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97" y="4744210"/>
            <a:ext cx="784565" cy="383620"/>
          </a:xfrm>
          <a:prstGeom prst="rect">
            <a:avLst/>
          </a:prstGeom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680C14CA-506D-4472-A973-FA3FB5F65D6F}"/>
              </a:ext>
            </a:extLst>
          </p:cNvPr>
          <p:cNvSpPr/>
          <p:nvPr/>
        </p:nvSpPr>
        <p:spPr>
          <a:xfrm>
            <a:off x="3220685" y="3390444"/>
            <a:ext cx="614660" cy="614660"/>
          </a:xfrm>
          <a:custGeom>
            <a:avLst/>
            <a:gdLst>
              <a:gd name="connsiteX0" fmla="*/ 374109 w 614659"/>
              <a:gd name="connsiteY0" fmla="*/ 109765 h 614659"/>
              <a:gd name="connsiteX1" fmla="*/ 447595 w 614659"/>
              <a:gd name="connsiteY1" fmla="*/ 37563 h 614659"/>
              <a:gd name="connsiteX2" fmla="*/ 521054 w 614659"/>
              <a:gd name="connsiteY2" fmla="*/ 109765 h 614659"/>
              <a:gd name="connsiteX3" fmla="*/ 447595 w 614659"/>
              <a:gd name="connsiteY3" fmla="*/ 181967 h 614659"/>
              <a:gd name="connsiteX4" fmla="*/ 374109 w 614659"/>
              <a:gd name="connsiteY4" fmla="*/ 109765 h 614659"/>
              <a:gd name="connsiteX5" fmla="*/ 374109 w 614659"/>
              <a:gd name="connsiteY5" fmla="*/ 109765 h 614659"/>
              <a:gd name="connsiteX6" fmla="*/ 531517 w 614659"/>
              <a:gd name="connsiteY6" fmla="*/ 206034 h 614659"/>
              <a:gd name="connsiteX7" fmla="*/ 503720 w 614659"/>
              <a:gd name="connsiteY7" fmla="*/ 192361 h 614659"/>
              <a:gd name="connsiteX8" fmla="*/ 548372 w 614659"/>
              <a:gd name="connsiteY8" fmla="*/ 109765 h 614659"/>
              <a:gd name="connsiteX9" fmla="*/ 447595 w 614659"/>
              <a:gd name="connsiteY9" fmla="*/ 10244 h 614659"/>
              <a:gd name="connsiteX10" fmla="*/ 346791 w 614659"/>
              <a:gd name="connsiteY10" fmla="*/ 109765 h 614659"/>
              <a:gd name="connsiteX11" fmla="*/ 391265 w 614659"/>
              <a:gd name="connsiteY11" fmla="*/ 192252 h 614659"/>
              <a:gd name="connsiteX12" fmla="*/ 342830 w 614659"/>
              <a:gd name="connsiteY12" fmla="*/ 220936 h 614659"/>
              <a:gd name="connsiteX13" fmla="*/ 360628 w 614659"/>
              <a:gd name="connsiteY13" fmla="*/ 241671 h 614659"/>
              <a:gd name="connsiteX14" fmla="*/ 447336 w 614659"/>
              <a:gd name="connsiteY14" fmla="*/ 209285 h 614659"/>
              <a:gd name="connsiteX15" fmla="*/ 517120 w 614659"/>
              <a:gd name="connsiteY15" fmla="*/ 229241 h 614659"/>
              <a:gd name="connsiteX16" fmla="*/ 583285 w 614659"/>
              <a:gd name="connsiteY16" fmla="*/ 338063 h 614659"/>
              <a:gd name="connsiteX17" fmla="*/ 447336 w 614659"/>
              <a:gd name="connsiteY17" fmla="*/ 338063 h 614659"/>
              <a:gd name="connsiteX18" fmla="*/ 447336 w 614659"/>
              <a:gd name="connsiteY18" fmla="*/ 365381 h 614659"/>
              <a:gd name="connsiteX19" fmla="*/ 597586 w 614659"/>
              <a:gd name="connsiteY19" fmla="*/ 365381 h 614659"/>
              <a:gd name="connsiteX20" fmla="*/ 611245 w 614659"/>
              <a:gd name="connsiteY20" fmla="*/ 351722 h 614659"/>
              <a:gd name="connsiteX21" fmla="*/ 531517 w 614659"/>
              <a:gd name="connsiteY21" fmla="*/ 206034 h 614659"/>
              <a:gd name="connsiteX22" fmla="*/ 531517 w 614659"/>
              <a:gd name="connsiteY22" fmla="*/ 206034 h 614659"/>
              <a:gd name="connsiteX23" fmla="*/ 100927 w 614659"/>
              <a:gd name="connsiteY23" fmla="*/ 109765 h 614659"/>
              <a:gd name="connsiteX24" fmla="*/ 174413 w 614659"/>
              <a:gd name="connsiteY24" fmla="*/ 37563 h 614659"/>
              <a:gd name="connsiteX25" fmla="*/ 247872 w 614659"/>
              <a:gd name="connsiteY25" fmla="*/ 109765 h 614659"/>
              <a:gd name="connsiteX26" fmla="*/ 174413 w 614659"/>
              <a:gd name="connsiteY26" fmla="*/ 181967 h 614659"/>
              <a:gd name="connsiteX27" fmla="*/ 100927 w 614659"/>
              <a:gd name="connsiteY27" fmla="*/ 109765 h 614659"/>
              <a:gd name="connsiteX28" fmla="*/ 100927 w 614659"/>
              <a:gd name="connsiteY28" fmla="*/ 109765 h 614659"/>
              <a:gd name="connsiteX29" fmla="*/ 174154 w 614659"/>
              <a:gd name="connsiteY29" fmla="*/ 338063 h 614659"/>
              <a:gd name="connsiteX30" fmla="*/ 38191 w 614659"/>
              <a:gd name="connsiteY30" fmla="*/ 338063 h 614659"/>
              <a:gd name="connsiteX31" fmla="*/ 174154 w 614659"/>
              <a:gd name="connsiteY31" fmla="*/ 209285 h 614659"/>
              <a:gd name="connsiteX32" fmla="*/ 243938 w 614659"/>
              <a:gd name="connsiteY32" fmla="*/ 229241 h 614659"/>
              <a:gd name="connsiteX33" fmla="*/ 260875 w 614659"/>
              <a:gd name="connsiteY33" fmla="*/ 241671 h 614659"/>
              <a:gd name="connsiteX34" fmla="*/ 278673 w 614659"/>
              <a:gd name="connsiteY34" fmla="*/ 220950 h 614659"/>
              <a:gd name="connsiteX35" fmla="*/ 258335 w 614659"/>
              <a:gd name="connsiteY35" fmla="*/ 206034 h 614659"/>
              <a:gd name="connsiteX36" fmla="*/ 230538 w 614659"/>
              <a:gd name="connsiteY36" fmla="*/ 192361 h 614659"/>
              <a:gd name="connsiteX37" fmla="*/ 275190 w 614659"/>
              <a:gd name="connsiteY37" fmla="*/ 109765 h 614659"/>
              <a:gd name="connsiteX38" fmla="*/ 174413 w 614659"/>
              <a:gd name="connsiteY38" fmla="*/ 10244 h 614659"/>
              <a:gd name="connsiteX39" fmla="*/ 73609 w 614659"/>
              <a:gd name="connsiteY39" fmla="*/ 109765 h 614659"/>
              <a:gd name="connsiteX40" fmla="*/ 118247 w 614659"/>
              <a:gd name="connsiteY40" fmla="*/ 192348 h 614659"/>
              <a:gd name="connsiteX41" fmla="*/ 10244 w 614659"/>
              <a:gd name="connsiteY41" fmla="*/ 351722 h 614659"/>
              <a:gd name="connsiteX42" fmla="*/ 23903 w 614659"/>
              <a:gd name="connsiteY42" fmla="*/ 365381 h 614659"/>
              <a:gd name="connsiteX43" fmla="*/ 174154 w 614659"/>
              <a:gd name="connsiteY43" fmla="*/ 365381 h 614659"/>
              <a:gd name="connsiteX44" fmla="*/ 174154 w 614659"/>
              <a:gd name="connsiteY44" fmla="*/ 338063 h 614659"/>
              <a:gd name="connsiteX45" fmla="*/ 174782 w 614659"/>
              <a:gd name="connsiteY45" fmla="*/ 583927 h 614659"/>
              <a:gd name="connsiteX46" fmla="*/ 310745 w 614659"/>
              <a:gd name="connsiteY46" fmla="*/ 455149 h 614659"/>
              <a:gd name="connsiteX47" fmla="*/ 380529 w 614659"/>
              <a:gd name="connsiteY47" fmla="*/ 475105 h 614659"/>
              <a:gd name="connsiteX48" fmla="*/ 446694 w 614659"/>
              <a:gd name="connsiteY48" fmla="*/ 583927 h 614659"/>
              <a:gd name="connsiteX49" fmla="*/ 174782 w 614659"/>
              <a:gd name="connsiteY49" fmla="*/ 583927 h 614659"/>
              <a:gd name="connsiteX50" fmla="*/ 237518 w 614659"/>
              <a:gd name="connsiteY50" fmla="*/ 355628 h 614659"/>
              <a:gd name="connsiteX51" fmla="*/ 311004 w 614659"/>
              <a:gd name="connsiteY51" fmla="*/ 283426 h 614659"/>
              <a:gd name="connsiteX52" fmla="*/ 384463 w 614659"/>
              <a:gd name="connsiteY52" fmla="*/ 355628 h 614659"/>
              <a:gd name="connsiteX53" fmla="*/ 311004 w 614659"/>
              <a:gd name="connsiteY53" fmla="*/ 427830 h 614659"/>
              <a:gd name="connsiteX54" fmla="*/ 237518 w 614659"/>
              <a:gd name="connsiteY54" fmla="*/ 355628 h 614659"/>
              <a:gd name="connsiteX55" fmla="*/ 237518 w 614659"/>
              <a:gd name="connsiteY55" fmla="*/ 355628 h 614659"/>
              <a:gd name="connsiteX56" fmla="*/ 394926 w 614659"/>
              <a:gd name="connsiteY56" fmla="*/ 451898 h 614659"/>
              <a:gd name="connsiteX57" fmla="*/ 367129 w 614659"/>
              <a:gd name="connsiteY57" fmla="*/ 438225 h 614659"/>
              <a:gd name="connsiteX58" fmla="*/ 411781 w 614659"/>
              <a:gd name="connsiteY58" fmla="*/ 355628 h 614659"/>
              <a:gd name="connsiteX59" fmla="*/ 311004 w 614659"/>
              <a:gd name="connsiteY59" fmla="*/ 256108 h 614659"/>
              <a:gd name="connsiteX60" fmla="*/ 210200 w 614659"/>
              <a:gd name="connsiteY60" fmla="*/ 355628 h 614659"/>
              <a:gd name="connsiteX61" fmla="*/ 254838 w 614659"/>
              <a:gd name="connsiteY61" fmla="*/ 438211 h 614659"/>
              <a:gd name="connsiteX62" fmla="*/ 146835 w 614659"/>
              <a:gd name="connsiteY62" fmla="*/ 597586 h 614659"/>
              <a:gd name="connsiteX63" fmla="*/ 160494 w 614659"/>
              <a:gd name="connsiteY63" fmla="*/ 611245 h 614659"/>
              <a:gd name="connsiteX64" fmla="*/ 460995 w 614659"/>
              <a:gd name="connsiteY64" fmla="*/ 611245 h 614659"/>
              <a:gd name="connsiteX65" fmla="*/ 474654 w 614659"/>
              <a:gd name="connsiteY65" fmla="*/ 597586 h 614659"/>
              <a:gd name="connsiteX66" fmla="*/ 394926 w 614659"/>
              <a:gd name="connsiteY66" fmla="*/ 451898 h 614659"/>
              <a:gd name="connsiteX67" fmla="*/ 394926 w 614659"/>
              <a:gd name="connsiteY67" fmla="*/ 451898 h 61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14659" h="614659">
                <a:moveTo>
                  <a:pt x="374109" y="109765"/>
                </a:moveTo>
                <a:cubicBezTo>
                  <a:pt x="374109" y="69948"/>
                  <a:pt x="407069" y="37563"/>
                  <a:pt x="447595" y="37563"/>
                </a:cubicBezTo>
                <a:cubicBezTo>
                  <a:pt x="488108" y="37563"/>
                  <a:pt x="521054" y="69948"/>
                  <a:pt x="521054" y="109765"/>
                </a:cubicBezTo>
                <a:cubicBezTo>
                  <a:pt x="521054" y="149581"/>
                  <a:pt x="488108" y="181967"/>
                  <a:pt x="447595" y="181967"/>
                </a:cubicBezTo>
                <a:cubicBezTo>
                  <a:pt x="407069" y="181967"/>
                  <a:pt x="374109" y="149581"/>
                  <a:pt x="374109" y="109765"/>
                </a:cubicBezTo>
                <a:lnTo>
                  <a:pt x="374109" y="109765"/>
                </a:lnTo>
                <a:close/>
                <a:moveTo>
                  <a:pt x="531517" y="206034"/>
                </a:moveTo>
                <a:cubicBezTo>
                  <a:pt x="522679" y="200543"/>
                  <a:pt x="513350" y="196008"/>
                  <a:pt x="503720" y="192361"/>
                </a:cubicBezTo>
                <a:cubicBezTo>
                  <a:pt x="530629" y="174468"/>
                  <a:pt x="548372" y="144131"/>
                  <a:pt x="548372" y="109765"/>
                </a:cubicBezTo>
                <a:cubicBezTo>
                  <a:pt x="548372" y="54896"/>
                  <a:pt x="503160" y="10244"/>
                  <a:pt x="447595" y="10244"/>
                </a:cubicBezTo>
                <a:cubicBezTo>
                  <a:pt x="392016" y="10244"/>
                  <a:pt x="346791" y="54896"/>
                  <a:pt x="346791" y="109765"/>
                </a:cubicBezTo>
                <a:cubicBezTo>
                  <a:pt x="346791" y="144049"/>
                  <a:pt x="364452" y="174345"/>
                  <a:pt x="391265" y="192252"/>
                </a:cubicBezTo>
                <a:cubicBezTo>
                  <a:pt x="373768" y="198849"/>
                  <a:pt x="357322" y="208506"/>
                  <a:pt x="342830" y="220936"/>
                </a:cubicBezTo>
                <a:lnTo>
                  <a:pt x="360628" y="241671"/>
                </a:lnTo>
                <a:cubicBezTo>
                  <a:pt x="384968" y="220786"/>
                  <a:pt x="415769" y="209285"/>
                  <a:pt x="447336" y="209285"/>
                </a:cubicBezTo>
                <a:cubicBezTo>
                  <a:pt x="471949" y="209285"/>
                  <a:pt x="496085" y="216183"/>
                  <a:pt x="517120" y="229241"/>
                </a:cubicBezTo>
                <a:cubicBezTo>
                  <a:pt x="554546" y="252489"/>
                  <a:pt x="579105" y="293329"/>
                  <a:pt x="583285" y="338063"/>
                </a:cubicBezTo>
                <a:lnTo>
                  <a:pt x="447336" y="338063"/>
                </a:lnTo>
                <a:lnTo>
                  <a:pt x="447336" y="365381"/>
                </a:lnTo>
                <a:lnTo>
                  <a:pt x="597586" y="365381"/>
                </a:lnTo>
                <a:cubicBezTo>
                  <a:pt x="605139" y="365381"/>
                  <a:pt x="611245" y="359275"/>
                  <a:pt x="611245" y="351722"/>
                </a:cubicBezTo>
                <a:cubicBezTo>
                  <a:pt x="611245" y="292400"/>
                  <a:pt x="580703" y="236576"/>
                  <a:pt x="531517" y="206034"/>
                </a:cubicBezTo>
                <a:lnTo>
                  <a:pt x="531517" y="206034"/>
                </a:lnTo>
                <a:close/>
                <a:moveTo>
                  <a:pt x="100927" y="109765"/>
                </a:moveTo>
                <a:cubicBezTo>
                  <a:pt x="100927" y="69948"/>
                  <a:pt x="133887" y="37563"/>
                  <a:pt x="174413" y="37563"/>
                </a:cubicBezTo>
                <a:cubicBezTo>
                  <a:pt x="214926" y="37563"/>
                  <a:pt x="247872" y="69948"/>
                  <a:pt x="247872" y="109765"/>
                </a:cubicBezTo>
                <a:cubicBezTo>
                  <a:pt x="247872" y="149581"/>
                  <a:pt x="214926" y="181967"/>
                  <a:pt x="174413" y="181967"/>
                </a:cubicBezTo>
                <a:cubicBezTo>
                  <a:pt x="133887" y="181967"/>
                  <a:pt x="100927" y="149581"/>
                  <a:pt x="100927" y="109765"/>
                </a:cubicBezTo>
                <a:lnTo>
                  <a:pt x="100927" y="109765"/>
                </a:lnTo>
                <a:close/>
                <a:moveTo>
                  <a:pt x="174154" y="338063"/>
                </a:moveTo>
                <a:lnTo>
                  <a:pt x="38191" y="338063"/>
                </a:lnTo>
                <a:cubicBezTo>
                  <a:pt x="44802" y="265902"/>
                  <a:pt x="103263" y="209285"/>
                  <a:pt x="174154" y="209285"/>
                </a:cubicBezTo>
                <a:cubicBezTo>
                  <a:pt x="198767" y="209285"/>
                  <a:pt x="222903" y="216183"/>
                  <a:pt x="243938" y="229241"/>
                </a:cubicBezTo>
                <a:cubicBezTo>
                  <a:pt x="249839" y="232915"/>
                  <a:pt x="255535" y="237095"/>
                  <a:pt x="260875" y="241671"/>
                </a:cubicBezTo>
                <a:lnTo>
                  <a:pt x="278673" y="220950"/>
                </a:lnTo>
                <a:cubicBezTo>
                  <a:pt x="272281" y="215459"/>
                  <a:pt x="265451" y="210446"/>
                  <a:pt x="258335" y="206034"/>
                </a:cubicBezTo>
                <a:cubicBezTo>
                  <a:pt x="249497" y="200543"/>
                  <a:pt x="240168" y="196008"/>
                  <a:pt x="230538" y="192361"/>
                </a:cubicBezTo>
                <a:cubicBezTo>
                  <a:pt x="257447" y="174468"/>
                  <a:pt x="275190" y="144131"/>
                  <a:pt x="275190" y="109765"/>
                </a:cubicBezTo>
                <a:cubicBezTo>
                  <a:pt x="275190" y="54896"/>
                  <a:pt x="229978" y="10244"/>
                  <a:pt x="174413" y="10244"/>
                </a:cubicBezTo>
                <a:cubicBezTo>
                  <a:pt x="118834" y="10244"/>
                  <a:pt x="73609" y="54896"/>
                  <a:pt x="73609" y="109765"/>
                </a:cubicBezTo>
                <a:cubicBezTo>
                  <a:pt x="73609" y="144117"/>
                  <a:pt x="91338" y="174468"/>
                  <a:pt x="118247" y="192348"/>
                </a:cubicBezTo>
                <a:cubicBezTo>
                  <a:pt x="55347" y="216101"/>
                  <a:pt x="10244" y="278482"/>
                  <a:pt x="10244" y="351722"/>
                </a:cubicBezTo>
                <a:cubicBezTo>
                  <a:pt x="10244" y="359275"/>
                  <a:pt x="16364" y="365381"/>
                  <a:pt x="23903" y="365381"/>
                </a:cubicBezTo>
                <a:lnTo>
                  <a:pt x="174154" y="365381"/>
                </a:lnTo>
                <a:lnTo>
                  <a:pt x="174154" y="338063"/>
                </a:lnTo>
                <a:close/>
                <a:moveTo>
                  <a:pt x="174782" y="583927"/>
                </a:moveTo>
                <a:cubicBezTo>
                  <a:pt x="181393" y="511766"/>
                  <a:pt x="239854" y="455149"/>
                  <a:pt x="310745" y="455149"/>
                </a:cubicBezTo>
                <a:cubicBezTo>
                  <a:pt x="335358" y="455149"/>
                  <a:pt x="359494" y="462047"/>
                  <a:pt x="380529" y="475105"/>
                </a:cubicBezTo>
                <a:cubicBezTo>
                  <a:pt x="417955" y="498352"/>
                  <a:pt x="442514" y="539193"/>
                  <a:pt x="446694" y="583927"/>
                </a:cubicBezTo>
                <a:lnTo>
                  <a:pt x="174782" y="583927"/>
                </a:lnTo>
                <a:close/>
                <a:moveTo>
                  <a:pt x="237518" y="355628"/>
                </a:moveTo>
                <a:cubicBezTo>
                  <a:pt x="237518" y="315812"/>
                  <a:pt x="270478" y="283426"/>
                  <a:pt x="311004" y="283426"/>
                </a:cubicBezTo>
                <a:cubicBezTo>
                  <a:pt x="351517" y="283426"/>
                  <a:pt x="384463" y="315812"/>
                  <a:pt x="384463" y="355628"/>
                </a:cubicBezTo>
                <a:cubicBezTo>
                  <a:pt x="384463" y="395445"/>
                  <a:pt x="351517" y="427830"/>
                  <a:pt x="311004" y="427830"/>
                </a:cubicBezTo>
                <a:cubicBezTo>
                  <a:pt x="270478" y="427830"/>
                  <a:pt x="237518" y="395445"/>
                  <a:pt x="237518" y="355628"/>
                </a:cubicBezTo>
                <a:lnTo>
                  <a:pt x="237518" y="355628"/>
                </a:lnTo>
                <a:close/>
                <a:moveTo>
                  <a:pt x="394926" y="451898"/>
                </a:moveTo>
                <a:cubicBezTo>
                  <a:pt x="386088" y="446407"/>
                  <a:pt x="376759" y="441872"/>
                  <a:pt x="367129" y="438225"/>
                </a:cubicBezTo>
                <a:cubicBezTo>
                  <a:pt x="394038" y="420332"/>
                  <a:pt x="411781" y="389995"/>
                  <a:pt x="411781" y="355628"/>
                </a:cubicBezTo>
                <a:cubicBezTo>
                  <a:pt x="411781" y="300760"/>
                  <a:pt x="366569" y="256108"/>
                  <a:pt x="311004" y="256108"/>
                </a:cubicBezTo>
                <a:cubicBezTo>
                  <a:pt x="255425" y="256108"/>
                  <a:pt x="210200" y="300760"/>
                  <a:pt x="210200" y="355628"/>
                </a:cubicBezTo>
                <a:cubicBezTo>
                  <a:pt x="210200" y="389981"/>
                  <a:pt x="227929" y="420332"/>
                  <a:pt x="254838" y="438211"/>
                </a:cubicBezTo>
                <a:cubicBezTo>
                  <a:pt x="191938" y="461965"/>
                  <a:pt x="146835" y="524346"/>
                  <a:pt x="146835" y="597586"/>
                </a:cubicBezTo>
                <a:cubicBezTo>
                  <a:pt x="146835" y="605139"/>
                  <a:pt x="152955" y="611245"/>
                  <a:pt x="160494" y="611245"/>
                </a:cubicBezTo>
                <a:lnTo>
                  <a:pt x="460995" y="611245"/>
                </a:lnTo>
                <a:cubicBezTo>
                  <a:pt x="468548" y="611245"/>
                  <a:pt x="474654" y="605139"/>
                  <a:pt x="474654" y="597586"/>
                </a:cubicBezTo>
                <a:cubicBezTo>
                  <a:pt x="474654" y="538264"/>
                  <a:pt x="444112" y="482440"/>
                  <a:pt x="394926" y="451898"/>
                </a:cubicBezTo>
                <a:lnTo>
                  <a:pt x="394926" y="451898"/>
                </a:lnTo>
                <a:close/>
              </a:path>
            </a:pathLst>
          </a:custGeom>
          <a:solidFill>
            <a:srgbClr val="24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AB2C95-8610-468D-B9D2-FB684DDC7535}"/>
              </a:ext>
            </a:extLst>
          </p:cNvPr>
          <p:cNvSpPr/>
          <p:nvPr/>
        </p:nvSpPr>
        <p:spPr>
          <a:xfrm>
            <a:off x="3784129" y="338344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관리자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A9A038-BCB5-42CF-A187-047CB5D7510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44034" y="4943680"/>
            <a:ext cx="1591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CF438B-9620-4C8C-B283-35CF0A104AD9}"/>
              </a:ext>
            </a:extLst>
          </p:cNvPr>
          <p:cNvCxnSpPr>
            <a:stCxn id="12" idx="3"/>
          </p:cNvCxnSpPr>
          <p:nvPr/>
        </p:nvCxnSpPr>
        <p:spPr>
          <a:xfrm>
            <a:off x="3920298" y="4943680"/>
            <a:ext cx="1735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8822465-6A6E-4C14-969C-60DBC5B4F51E}"/>
              </a:ext>
            </a:extLst>
          </p:cNvPr>
          <p:cNvSpPr/>
          <p:nvPr/>
        </p:nvSpPr>
        <p:spPr>
          <a:xfrm>
            <a:off x="3351757" y="4103798"/>
            <a:ext cx="360040" cy="61466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8524F4-93A6-43CC-91DB-A403B21C0AAB}"/>
              </a:ext>
            </a:extLst>
          </p:cNvPr>
          <p:cNvSpPr/>
          <p:nvPr/>
        </p:nvSpPr>
        <p:spPr>
          <a:xfrm>
            <a:off x="3712150" y="4204574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경로학습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D9884F4-1063-4C4E-B602-22EC943A5645}"/>
              </a:ext>
            </a:extLst>
          </p:cNvPr>
          <p:cNvSpPr/>
          <p:nvPr/>
        </p:nvSpPr>
        <p:spPr>
          <a:xfrm>
            <a:off x="1958886" y="4751872"/>
            <a:ext cx="784565" cy="38361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EA14CB-F8AA-4F00-B9BA-84118C75C34B}"/>
              </a:ext>
            </a:extLst>
          </p:cNvPr>
          <p:cNvSpPr/>
          <p:nvPr/>
        </p:nvSpPr>
        <p:spPr>
          <a:xfrm>
            <a:off x="1870139" y="4586165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경로학습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E324549-6F12-461A-B4C7-30F010A8427C}"/>
              </a:ext>
            </a:extLst>
          </p:cNvPr>
          <p:cNvSpPr/>
          <p:nvPr/>
        </p:nvSpPr>
        <p:spPr>
          <a:xfrm flipH="1">
            <a:off x="4395872" y="4751872"/>
            <a:ext cx="784565" cy="38361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B5EDE5-9599-4F3A-95CB-2FAD809D516A}"/>
              </a:ext>
            </a:extLst>
          </p:cNvPr>
          <p:cNvSpPr/>
          <p:nvPr/>
        </p:nvSpPr>
        <p:spPr>
          <a:xfrm>
            <a:off x="4596144" y="4574127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경로학습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FCC3167-E9F0-4198-8B05-B55A5DB56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496971"/>
              </p:ext>
            </p:extLst>
          </p:nvPr>
        </p:nvGraphicFramePr>
        <p:xfrm>
          <a:off x="4041779" y="5652839"/>
          <a:ext cx="1728192" cy="53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801">
                  <a:extLst>
                    <a:ext uri="{9D8B030D-6E8A-4147-A177-3AD203B41FA5}">
                      <a16:colId xmlns:a16="http://schemas.microsoft.com/office/drawing/2014/main" val="4134737610"/>
                    </a:ext>
                  </a:extLst>
                </a:gridCol>
                <a:gridCol w="948391">
                  <a:extLst>
                    <a:ext uri="{9D8B030D-6E8A-4147-A177-3AD203B41FA5}">
                      <a16:colId xmlns:a16="http://schemas.microsoft.com/office/drawing/2014/main" val="2359073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목적지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Next Hop</a:t>
                      </a:r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217996"/>
                  </a:ext>
                </a:extLst>
              </a:tr>
              <a:tr h="28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44473"/>
                  </a:ext>
                </a:extLst>
              </a:tr>
            </a:tbl>
          </a:graphicData>
        </a:graphic>
      </p:graphicFrame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192631A-07D5-461F-9C22-D7C81FCED587}"/>
              </a:ext>
            </a:extLst>
          </p:cNvPr>
          <p:cNvSpPr/>
          <p:nvPr/>
        </p:nvSpPr>
        <p:spPr>
          <a:xfrm>
            <a:off x="3605266" y="5126341"/>
            <a:ext cx="723481" cy="452176"/>
          </a:xfrm>
          <a:custGeom>
            <a:avLst/>
            <a:gdLst>
              <a:gd name="connsiteX0" fmla="*/ 0 w 723481"/>
              <a:gd name="connsiteY0" fmla="*/ 0 h 452176"/>
              <a:gd name="connsiteX1" fmla="*/ 522514 w 723481"/>
              <a:gd name="connsiteY1" fmla="*/ 231112 h 452176"/>
              <a:gd name="connsiteX2" fmla="*/ 723481 w 723481"/>
              <a:gd name="connsiteY2" fmla="*/ 452176 h 4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481" h="452176">
                <a:moveTo>
                  <a:pt x="0" y="0"/>
                </a:moveTo>
                <a:cubicBezTo>
                  <a:pt x="200967" y="77874"/>
                  <a:pt x="401934" y="155749"/>
                  <a:pt x="522514" y="231112"/>
                </a:cubicBezTo>
                <a:cubicBezTo>
                  <a:pt x="643094" y="306475"/>
                  <a:pt x="683287" y="379325"/>
                  <a:pt x="723481" y="452176"/>
                </a:cubicBezTo>
              </a:path>
            </a:pathLst>
          </a:cu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055D9C-7904-497E-B099-ECE553ADDC03}"/>
              </a:ext>
            </a:extLst>
          </p:cNvPr>
          <p:cNvSpPr/>
          <p:nvPr/>
        </p:nvSpPr>
        <p:spPr>
          <a:xfrm>
            <a:off x="4436223" y="5330225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최적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경로 계산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17B7B5-0C99-47E4-8080-724A7E0F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22" y="6382278"/>
            <a:ext cx="784565" cy="38362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6C9A2B-BEB5-4C19-9E8A-F98D4FDA8EDC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>
            <a:off x="3528016" y="5135490"/>
            <a:ext cx="37189" cy="1246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4A372-545B-49FC-8334-F7416F098E62}"/>
              </a:ext>
            </a:extLst>
          </p:cNvPr>
          <p:cNvSpPr/>
          <p:nvPr/>
        </p:nvSpPr>
        <p:spPr>
          <a:xfrm>
            <a:off x="795640" y="519649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라우터</a:t>
            </a:r>
            <a:endParaRPr lang="ko-KR" altLang="en-US" sz="11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3473C5-7056-4707-9198-E68DFA74CA6E}"/>
              </a:ext>
            </a:extLst>
          </p:cNvPr>
          <p:cNvSpPr/>
          <p:nvPr/>
        </p:nvSpPr>
        <p:spPr>
          <a:xfrm>
            <a:off x="5674137" y="5126341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/>
              <a:t>라우터</a:t>
            </a:r>
            <a:endParaRPr lang="ko-KR" altLang="en-US" sz="11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57499D-152F-460E-8812-A8BB36C04016}"/>
              </a:ext>
            </a:extLst>
          </p:cNvPr>
          <p:cNvSpPr/>
          <p:nvPr/>
        </p:nvSpPr>
        <p:spPr>
          <a:xfrm>
            <a:off x="3275543" y="6754157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95A1AA-C62B-41C8-A967-2F8439F25E57}"/>
              </a:ext>
            </a:extLst>
          </p:cNvPr>
          <p:cNvGrpSpPr/>
          <p:nvPr/>
        </p:nvGrpSpPr>
        <p:grpSpPr>
          <a:xfrm>
            <a:off x="2805837" y="5330225"/>
            <a:ext cx="508731" cy="796523"/>
            <a:chOff x="3762524" y="5648404"/>
            <a:chExt cx="508731" cy="796523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D5EE185-3C31-4535-8690-1C7A05A2100D}"/>
                </a:ext>
              </a:extLst>
            </p:cNvPr>
            <p:cNvCxnSpPr/>
            <p:nvPr/>
          </p:nvCxnSpPr>
          <p:spPr>
            <a:xfrm>
              <a:off x="3978548" y="5648404"/>
              <a:ext cx="0" cy="79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9E80B3-2420-4B21-8C35-9BAFAD58E692}"/>
                </a:ext>
              </a:extLst>
            </p:cNvPr>
            <p:cNvSpPr/>
            <p:nvPr/>
          </p:nvSpPr>
          <p:spPr>
            <a:xfrm>
              <a:off x="3762524" y="5896696"/>
              <a:ext cx="508731" cy="3037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</a:rPr>
                <a:t>패킷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3443A7-D102-4BA8-B3BE-34272C6617BC}"/>
              </a:ext>
            </a:extLst>
          </p:cNvPr>
          <p:cNvGrpSpPr/>
          <p:nvPr/>
        </p:nvGrpSpPr>
        <p:grpSpPr>
          <a:xfrm>
            <a:off x="4581790" y="4071197"/>
            <a:ext cx="927907" cy="303738"/>
            <a:chOff x="4581790" y="4071197"/>
            <a:chExt cx="927907" cy="30373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A38358F-4438-4AFF-A420-CE5B3B21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790" y="4221166"/>
              <a:ext cx="927907" cy="1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1691DC-DFDD-4D53-B805-349F30F52F66}"/>
                </a:ext>
              </a:extLst>
            </p:cNvPr>
            <p:cNvSpPr/>
            <p:nvPr/>
          </p:nvSpPr>
          <p:spPr>
            <a:xfrm>
              <a:off x="4747076" y="4071197"/>
              <a:ext cx="508731" cy="3037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</a:rPr>
                <a:t>패킷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36A736-80E4-4FF7-BC26-E9B00EF84EAB}"/>
              </a:ext>
            </a:extLst>
          </p:cNvPr>
          <p:cNvSpPr/>
          <p:nvPr/>
        </p:nvSpPr>
        <p:spPr>
          <a:xfrm>
            <a:off x="6662831" y="3233024"/>
            <a:ext cx="3319934" cy="5125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경로 지정</a:t>
            </a:r>
          </a:p>
        </p:txBody>
      </p:sp>
      <p:sp>
        <p:nvSpPr>
          <p:cNvPr id="45" name="Oval 39">
            <a:extLst>
              <a:ext uri="{FF2B5EF4-FFF2-40B4-BE49-F238E27FC236}">
                <a16:creationId xmlns:a16="http://schemas.microsoft.com/office/drawing/2014/main" id="{9333B583-1418-4999-87F1-D695852A4705}"/>
              </a:ext>
            </a:extLst>
          </p:cNvPr>
          <p:cNvSpPr>
            <a:spLocks noChangeAspect="1"/>
          </p:cNvSpPr>
          <p:nvPr/>
        </p:nvSpPr>
        <p:spPr bwMode="auto">
          <a:xfrm>
            <a:off x="6662830" y="4075804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943AFD-4FED-487A-AC65-57217C2282BF}"/>
              </a:ext>
            </a:extLst>
          </p:cNvPr>
          <p:cNvSpPr/>
          <p:nvPr/>
        </p:nvSpPr>
        <p:spPr>
          <a:xfrm>
            <a:off x="6981605" y="4064980"/>
            <a:ext cx="3805850" cy="1164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경로 정보 얻기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최적 경로 연산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라우팅 테이블</a:t>
            </a:r>
            <a:r>
              <a:rPr lang="en-US" altLang="ko-KR" sz="12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관리자가 직접 경로 정보 입력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/>
              <a:t>IP </a:t>
            </a:r>
            <a:r>
              <a:rPr lang="ko-KR" altLang="en-US" sz="1200" b="1" dirty="0"/>
              <a:t>주소 </a:t>
            </a:r>
            <a:r>
              <a:rPr lang="ko-KR" altLang="en-US" sz="1200" b="1" dirty="0" err="1"/>
              <a:t>입력시</a:t>
            </a:r>
            <a:r>
              <a:rPr lang="ko-KR" altLang="en-US" sz="1200" b="1" dirty="0"/>
              <a:t> 자동으로 인접 네트워크 정보 </a:t>
            </a:r>
            <a:r>
              <a:rPr lang="ko-KR" altLang="en-US" sz="1200" b="1" dirty="0" err="1"/>
              <a:t>확득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- </a:t>
            </a:r>
            <a:r>
              <a:rPr lang="ko-KR" altLang="en-US" sz="1200" b="1" dirty="0"/>
              <a:t>라우터 끼리 경로 정보 교환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31CB98-4061-4AFD-9B45-0579A277D7F0}"/>
              </a:ext>
            </a:extLst>
          </p:cNvPr>
          <p:cNvSpPr/>
          <p:nvPr/>
        </p:nvSpPr>
        <p:spPr>
          <a:xfrm>
            <a:off x="4328747" y="6207832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라우팅 테이블</a:t>
            </a:r>
          </a:p>
        </p:txBody>
      </p:sp>
      <p:sp>
        <p:nvSpPr>
          <p:cNvPr id="48" name="Oval 39">
            <a:extLst>
              <a:ext uri="{FF2B5EF4-FFF2-40B4-BE49-F238E27FC236}">
                <a16:creationId xmlns:a16="http://schemas.microsoft.com/office/drawing/2014/main" id="{55187068-F408-4CF9-96FE-B15984F4EAB5}"/>
              </a:ext>
            </a:extLst>
          </p:cNvPr>
          <p:cNvSpPr>
            <a:spLocks noChangeAspect="1"/>
          </p:cNvSpPr>
          <p:nvPr/>
        </p:nvSpPr>
        <p:spPr bwMode="auto">
          <a:xfrm>
            <a:off x="6661830" y="5237359"/>
            <a:ext cx="274320" cy="2743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51E31D-CE68-47D8-BDB0-B462043BD1C1}"/>
              </a:ext>
            </a:extLst>
          </p:cNvPr>
          <p:cNvSpPr/>
          <p:nvPr/>
        </p:nvSpPr>
        <p:spPr>
          <a:xfrm>
            <a:off x="6980605" y="5226535"/>
            <a:ext cx="240322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얻은 경로 정보로 패킷을 포워딩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B230752-C140-4903-93B2-04B712A81B5C}"/>
              </a:ext>
            </a:extLst>
          </p:cNvPr>
          <p:cNvSpPr/>
          <p:nvPr/>
        </p:nvSpPr>
        <p:spPr>
          <a:xfrm>
            <a:off x="666180" y="3204567"/>
            <a:ext cx="5832648" cy="3888432"/>
          </a:xfrm>
          <a:prstGeom prst="roundRect">
            <a:avLst>
              <a:gd name="adj" fmla="val 8914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Oval 39">
            <a:extLst>
              <a:ext uri="{FF2B5EF4-FFF2-40B4-BE49-F238E27FC236}">
                <a16:creationId xmlns:a16="http://schemas.microsoft.com/office/drawing/2014/main" id="{56AD542B-44F1-46A7-988B-A8D4600477FD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945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1143319" y="2092658"/>
            <a:ext cx="7542666" cy="265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Hop-by-Hop </a:t>
            </a:r>
            <a:r>
              <a:rPr lang="ko-KR" altLang="en-US" sz="1800" dirty="0"/>
              <a:t>라우팅</a:t>
            </a:r>
            <a:r>
              <a:rPr lang="en-US" altLang="ko-KR" sz="1800" dirty="0"/>
              <a:t> : </a:t>
            </a:r>
            <a:r>
              <a:rPr lang="ko-KR" altLang="en-US" sz="1800" dirty="0"/>
              <a:t>인접한 라우터 까지만 최적의 경로를 지정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dirty="0"/>
              <a:t>단말에서 목적지 까지의 모든 경로를 책임지는 것은 아님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dirty="0"/>
              <a:t>인접 라우터 경로를 지정하면</a:t>
            </a:r>
            <a:r>
              <a:rPr lang="en-US" altLang="ko-KR" sz="1600" dirty="0"/>
              <a:t>, </a:t>
            </a:r>
            <a:r>
              <a:rPr lang="ko-KR" altLang="en-US" sz="1600" dirty="0"/>
              <a:t>인접 라우터에서 다시 최적의 경로를 파악</a:t>
            </a:r>
            <a:endParaRPr lang="en-US" altLang="ko-KR" sz="16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Next Hop : </a:t>
            </a:r>
            <a:r>
              <a:rPr lang="ko-KR" altLang="en-US" sz="1800" dirty="0"/>
              <a:t>인접한 라우터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</a:rPr>
              <a:t>라우터는 최적의 </a:t>
            </a:r>
            <a:r>
              <a:rPr lang="en-US" altLang="ko-KR" sz="1800" dirty="0">
                <a:solidFill>
                  <a:srgbClr val="FF0000"/>
                </a:solidFill>
              </a:rPr>
              <a:t>Next Hop</a:t>
            </a:r>
            <a:r>
              <a:rPr lang="ko-KR" altLang="en-US" sz="1800" dirty="0">
                <a:solidFill>
                  <a:srgbClr val="FF0000"/>
                </a:solidFill>
              </a:rPr>
              <a:t>을 선택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3F807A-F2BB-44FC-92DC-26473143997D}"/>
              </a:ext>
            </a:extLst>
          </p:cNvPr>
          <p:cNvGrpSpPr/>
          <p:nvPr/>
        </p:nvGrpSpPr>
        <p:grpSpPr>
          <a:xfrm>
            <a:off x="2016851" y="5357321"/>
            <a:ext cx="6172907" cy="1738470"/>
            <a:chOff x="2016851" y="5357321"/>
            <a:chExt cx="6172907" cy="173847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4B8764-4358-49EA-B104-817E03D6028B}"/>
                </a:ext>
              </a:extLst>
            </p:cNvPr>
            <p:cNvCxnSpPr>
              <a:stCxn id="12" idx="3"/>
              <a:endCxn id="20" idx="1"/>
            </p:cNvCxnSpPr>
            <p:nvPr/>
          </p:nvCxnSpPr>
          <p:spPr>
            <a:xfrm>
              <a:off x="2521695" y="6128173"/>
              <a:ext cx="5244495" cy="12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687CB-B9DE-4B82-BD7A-6E4D2EBA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9518" y="5998317"/>
              <a:ext cx="588005" cy="287510"/>
            </a:xfrm>
            <a:prstGeom prst="rect">
              <a:avLst/>
            </a:prstGeom>
          </p:spPr>
        </p:pic>
        <p:pic>
          <p:nvPicPr>
            <p:cNvPr id="12" name="Graphic 24">
              <a:extLst>
                <a:ext uri="{FF2B5EF4-FFF2-40B4-BE49-F238E27FC236}">
                  <a16:creationId xmlns:a16="http://schemas.microsoft.com/office/drawing/2014/main" id="{4CED402D-A5D3-4F33-A2BB-B3B0B2A2B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1353" y="5938002"/>
              <a:ext cx="380342" cy="38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656C90-5510-4366-A117-3F5047A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497" y="5974683"/>
              <a:ext cx="554219" cy="29668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18584E-9548-414D-9C3C-01D29E594F20}"/>
                </a:ext>
              </a:extLst>
            </p:cNvPr>
            <p:cNvSpPr/>
            <p:nvPr/>
          </p:nvSpPr>
          <p:spPr>
            <a:xfrm>
              <a:off x="2966144" y="6834181"/>
              <a:ext cx="8980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/>
                <a:t>A </a:t>
              </a:r>
              <a:r>
                <a:rPr lang="ko-KR" altLang="en-US" sz="1100" b="1" dirty="0"/>
                <a:t>네트워크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4ADFC4F-A137-4272-A018-E1226163D672}"/>
                </a:ext>
              </a:extLst>
            </p:cNvPr>
            <p:cNvSpPr/>
            <p:nvPr/>
          </p:nvSpPr>
          <p:spPr>
            <a:xfrm>
              <a:off x="4165721" y="6271365"/>
              <a:ext cx="6078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라우터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B4A920-D7B6-4AA8-A5C7-279B4391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5656" y="5996771"/>
              <a:ext cx="588005" cy="28751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BDCC1E-5F88-4162-BF00-864777C357EC}"/>
                </a:ext>
              </a:extLst>
            </p:cNvPr>
            <p:cNvSpPr/>
            <p:nvPr/>
          </p:nvSpPr>
          <p:spPr>
            <a:xfrm>
              <a:off x="5351859" y="6269819"/>
              <a:ext cx="6078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라우터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EB741D-A0DB-4D33-B184-4FE56DE7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16" y="5973137"/>
              <a:ext cx="554219" cy="29668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429AC7-8C24-40B4-89B4-786F00C9E200}"/>
                </a:ext>
              </a:extLst>
            </p:cNvPr>
            <p:cNvSpPr/>
            <p:nvPr/>
          </p:nvSpPr>
          <p:spPr>
            <a:xfrm>
              <a:off x="6475463" y="6269819"/>
              <a:ext cx="6078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스위치</a:t>
              </a:r>
            </a:p>
          </p:txBody>
        </p:sp>
        <p:pic>
          <p:nvPicPr>
            <p:cNvPr id="20" name="Graphic 24">
              <a:extLst>
                <a:ext uri="{FF2B5EF4-FFF2-40B4-BE49-F238E27FC236}">
                  <a16:creationId xmlns:a16="http://schemas.microsoft.com/office/drawing/2014/main" id="{BD0FD3EF-2A9A-490F-A021-C0C36D6CE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190" y="5950355"/>
              <a:ext cx="380342" cy="38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24C92C-4716-43C0-BB08-D32FDCD015B6}"/>
                </a:ext>
              </a:extLst>
            </p:cNvPr>
            <p:cNvSpPr/>
            <p:nvPr/>
          </p:nvSpPr>
          <p:spPr>
            <a:xfrm>
              <a:off x="2016851" y="630091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/>
                <a:t>서버</a:t>
              </a:r>
              <a:endParaRPr lang="ko-KR" altLang="en-US" sz="1100" b="1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FD491F-8DAF-4297-8169-B8CDE268809C}"/>
                </a:ext>
              </a:extLst>
            </p:cNvPr>
            <p:cNvSpPr/>
            <p:nvPr/>
          </p:nvSpPr>
          <p:spPr>
            <a:xfrm>
              <a:off x="7722964" y="630091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/>
                <a:t>서버</a:t>
              </a:r>
              <a:endParaRPr lang="ko-KR" altLang="en-US" sz="1100" b="1" dirty="0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20D987E9-54F0-4708-8C62-9BC51937F84A}"/>
                </a:ext>
              </a:extLst>
            </p:cNvPr>
            <p:cNvSpPr/>
            <p:nvPr/>
          </p:nvSpPr>
          <p:spPr>
            <a:xfrm>
              <a:off x="3978548" y="5684350"/>
              <a:ext cx="936104" cy="412361"/>
            </a:xfrm>
            <a:prstGeom prst="arc">
              <a:avLst>
                <a:gd name="adj1" fmla="val 11035848"/>
                <a:gd name="adj2" fmla="val 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43D7979A-B224-4A2D-9E2E-AF6187A7542A}"/>
                </a:ext>
              </a:extLst>
            </p:cNvPr>
            <p:cNvSpPr/>
            <p:nvPr/>
          </p:nvSpPr>
          <p:spPr>
            <a:xfrm>
              <a:off x="5164050" y="5700081"/>
              <a:ext cx="936104" cy="412361"/>
            </a:xfrm>
            <a:prstGeom prst="arc">
              <a:avLst>
                <a:gd name="adj1" fmla="val 11035848"/>
                <a:gd name="adj2" fmla="val 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6F74EDF-0796-4070-86A1-9288A6339A6D}"/>
                </a:ext>
              </a:extLst>
            </p:cNvPr>
            <p:cNvSpPr/>
            <p:nvPr/>
          </p:nvSpPr>
          <p:spPr>
            <a:xfrm>
              <a:off x="4129505" y="5357321"/>
              <a:ext cx="7104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홉</a:t>
              </a:r>
              <a:r>
                <a:rPr lang="en-US" altLang="ko-KR" sz="1100" b="1" dirty="0"/>
                <a:t>(Hop)</a:t>
              </a:r>
              <a:endParaRPr lang="ko-KR" altLang="en-US" sz="1100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87A9D0-9DD6-432D-B709-47D19BE7AC79}"/>
                </a:ext>
              </a:extLst>
            </p:cNvPr>
            <p:cNvSpPr/>
            <p:nvPr/>
          </p:nvSpPr>
          <p:spPr>
            <a:xfrm>
              <a:off x="5387403" y="5357321"/>
              <a:ext cx="7104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홉</a:t>
              </a:r>
              <a:r>
                <a:rPr lang="en-US" altLang="ko-KR" sz="1100" b="1" dirty="0"/>
                <a:t>(Hop)</a:t>
              </a:r>
              <a:endParaRPr lang="ko-KR" altLang="en-US" sz="1100" b="1" dirty="0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4D09A9F6-2425-443E-83DB-6067FC89B676}"/>
                </a:ext>
              </a:extLst>
            </p:cNvPr>
            <p:cNvCxnSpPr>
              <a:cxnSpLocks/>
              <a:stCxn id="21" idx="2"/>
              <a:endCxn id="15" idx="1"/>
            </p:cNvCxnSpPr>
            <p:nvPr/>
          </p:nvCxnSpPr>
          <p:spPr>
            <a:xfrm rot="5400000" flipH="1" flipV="1">
              <a:off x="3127808" y="5524609"/>
              <a:ext cx="160352" cy="1915473"/>
            </a:xfrm>
            <a:prstGeom prst="bentConnector4">
              <a:avLst>
                <a:gd name="adj1" fmla="val -142561"/>
                <a:gd name="adj2" fmla="val 996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448993-A05A-4A04-A27A-4AAC5B060DF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773580" y="6402170"/>
              <a:ext cx="593069" cy="315365"/>
            </a:xfrm>
            <a:prstGeom prst="bentConnector3">
              <a:avLst>
                <a:gd name="adj1" fmla="val 2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F840D58-E83D-4D2B-9B7D-420B5C3EEE4F}"/>
                </a:ext>
              </a:extLst>
            </p:cNvPr>
            <p:cNvSpPr/>
            <p:nvPr/>
          </p:nvSpPr>
          <p:spPr>
            <a:xfrm>
              <a:off x="4764553" y="6807238"/>
              <a:ext cx="8883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/>
                <a:t>B </a:t>
              </a:r>
              <a:r>
                <a:rPr lang="ko-KR" altLang="en-US" sz="1100" b="1" dirty="0"/>
                <a:t>네트워크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FE7456B-333D-4717-81FC-D6F3B771150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H="1" flipV="1">
              <a:off x="5351859" y="6400624"/>
              <a:ext cx="7395" cy="348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4680156A-68A0-46F4-8554-8DB2D45EF0F0}"/>
                </a:ext>
              </a:extLst>
            </p:cNvPr>
            <p:cNvCxnSpPr>
              <a:stCxn id="17" idx="3"/>
              <a:endCxn id="22" idx="2"/>
            </p:cNvCxnSpPr>
            <p:nvPr/>
          </p:nvCxnSpPr>
          <p:spPr>
            <a:xfrm>
              <a:off x="5959718" y="6400624"/>
              <a:ext cx="1996643" cy="161898"/>
            </a:xfrm>
            <a:prstGeom prst="bentConnector4">
              <a:avLst>
                <a:gd name="adj1" fmla="val -132"/>
                <a:gd name="adj2" fmla="val 2412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7F9EEDE-E49E-4199-BA0E-F4DD7FAE2BCA}"/>
                </a:ext>
              </a:extLst>
            </p:cNvPr>
            <p:cNvSpPr/>
            <p:nvPr/>
          </p:nvSpPr>
          <p:spPr>
            <a:xfrm>
              <a:off x="6572816" y="6773869"/>
              <a:ext cx="8883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/>
                <a:t>C </a:t>
              </a:r>
              <a:r>
                <a:rPr lang="ko-KR" altLang="en-US" sz="1100" b="1" dirty="0"/>
                <a:t>네트워크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5BBA751-5F7E-40AF-AED2-4160FC56A11A}"/>
                </a:ext>
              </a:extLst>
            </p:cNvPr>
            <p:cNvSpPr/>
            <p:nvPr/>
          </p:nvSpPr>
          <p:spPr>
            <a:xfrm>
              <a:off x="3036677" y="6269819"/>
              <a:ext cx="6078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/>
                <a:t>스위치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0C23E9-F193-4618-95A1-EF69B80A5D7B}"/>
              </a:ext>
            </a:extLst>
          </p:cNvPr>
          <p:cNvSpPr/>
          <p:nvPr/>
        </p:nvSpPr>
        <p:spPr>
          <a:xfrm>
            <a:off x="828370" y="1260351"/>
            <a:ext cx="65213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53" name="Oval 39">
            <a:extLst>
              <a:ext uri="{FF2B5EF4-FFF2-40B4-BE49-F238E27FC236}">
                <a16:creationId xmlns:a16="http://schemas.microsoft.com/office/drawing/2014/main" id="{703F21E4-9B28-4574-A24C-97D64D1E24B0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077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6F7EB2EE-E95B-4B5B-A5B9-8B60667106C0}"/>
              </a:ext>
            </a:extLst>
          </p:cNvPr>
          <p:cNvSpPr/>
          <p:nvPr/>
        </p:nvSpPr>
        <p:spPr>
          <a:xfrm>
            <a:off x="1141550" y="3459134"/>
            <a:ext cx="2304256" cy="1030912"/>
          </a:xfrm>
          <a:prstGeom prst="flowChartExtra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7366848" y="541617"/>
            <a:ext cx="29386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라우터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/L3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스위치 </a:t>
            </a: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계층 장비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4F1FF-B74A-4A01-B569-A79E99C5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4" y="3275739"/>
            <a:ext cx="1325412" cy="64807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1E23A7-3074-40C2-B4C6-2C60470AE57E}"/>
              </a:ext>
            </a:extLst>
          </p:cNvPr>
          <p:cNvSpPr/>
          <p:nvPr/>
        </p:nvSpPr>
        <p:spPr>
          <a:xfrm>
            <a:off x="1386260" y="2765414"/>
            <a:ext cx="209138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Next</a:t>
            </a:r>
            <a:r>
              <a:rPr lang="ko-KR" altLang="en-US" sz="1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hop </a:t>
            </a:r>
            <a:r>
              <a:rPr lang="ko-KR" altLang="en-US" sz="1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지정 방식</a:t>
            </a:r>
            <a:endParaRPr lang="ko-KR" altLang="en-US" sz="18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8F722-8901-4FA1-9781-D60254FC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89" y="3275739"/>
            <a:ext cx="1325412" cy="64807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4AA89D-2680-473E-8D22-3DE9173714B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927696" y="3599775"/>
            <a:ext cx="2640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048D6B-574E-4858-B2C3-B8CBD21D1F4A}"/>
              </a:ext>
            </a:extLst>
          </p:cNvPr>
          <p:cNvSpPr/>
          <p:nvPr/>
        </p:nvSpPr>
        <p:spPr>
          <a:xfrm>
            <a:off x="2538389" y="3822247"/>
            <a:ext cx="1011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eth0</a:t>
            </a:r>
          </a:p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10.1.1.1/30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1BDCB-7597-45CC-95E0-68E14D247B35}"/>
              </a:ext>
            </a:extLst>
          </p:cNvPr>
          <p:cNvSpPr/>
          <p:nvPr/>
        </p:nvSpPr>
        <p:spPr>
          <a:xfrm>
            <a:off x="5219434" y="3755963"/>
            <a:ext cx="101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eth1</a:t>
            </a:r>
          </a:p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10.1.1.2/30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9B7ABD-D338-4973-A822-411740435531}"/>
              </a:ext>
            </a:extLst>
          </p:cNvPr>
          <p:cNvSpPr/>
          <p:nvPr/>
        </p:nvSpPr>
        <p:spPr>
          <a:xfrm>
            <a:off x="1247986" y="4496455"/>
            <a:ext cx="20913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라우팅</a:t>
            </a:r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테이블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2B5887-6B7F-4C98-94E8-9A0C193EFA34}"/>
              </a:ext>
            </a:extLst>
          </p:cNvPr>
          <p:cNvSpPr/>
          <p:nvPr/>
        </p:nvSpPr>
        <p:spPr>
          <a:xfrm>
            <a:off x="1141549" y="4830072"/>
            <a:ext cx="2476957" cy="3898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2"/>
                </a:solidFill>
              </a:rPr>
              <a:t>ip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route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1.1.1.0/24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eth0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DF1230-E280-4D57-8101-6B04BB59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50" y="3306699"/>
            <a:ext cx="609228" cy="586151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881FF61-A4D7-42DA-9B1F-EFFCC6F8BAE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6893401" y="3599775"/>
            <a:ext cx="397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4DE1507-A3F2-4AA0-B9B2-AAB8E0F6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778" y="2700511"/>
            <a:ext cx="752876" cy="7586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8C5E8F-1721-4153-A5FD-F66657018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60" y="3986795"/>
            <a:ext cx="752876" cy="7586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B7E239-EF79-4E78-B6A7-0454C4DC86C1}"/>
              </a:ext>
            </a:extLst>
          </p:cNvPr>
          <p:cNvSpPr/>
          <p:nvPr/>
        </p:nvSpPr>
        <p:spPr>
          <a:xfrm>
            <a:off x="9332048" y="2997469"/>
            <a:ext cx="101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Server #1</a:t>
            </a:r>
          </a:p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1.1.1.1/24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B7BA71-949A-49BE-B0ED-39AF1DB8FC38}"/>
              </a:ext>
            </a:extLst>
          </p:cNvPr>
          <p:cNvSpPr/>
          <p:nvPr/>
        </p:nvSpPr>
        <p:spPr>
          <a:xfrm>
            <a:off x="9332048" y="4295598"/>
            <a:ext cx="101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Server #1</a:t>
            </a:r>
          </a:p>
          <a:p>
            <a:r>
              <a:rPr lang="en-US" altLang="ko-KR" sz="12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 . 2 . 2 . 2/24</a:t>
            </a:r>
            <a:endParaRPr lang="ko-KR" altLang="en-US" sz="12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06BD75-F802-4B79-9C65-33B4A9E8D003}"/>
              </a:ext>
            </a:extLst>
          </p:cNvPr>
          <p:cNvSpPr/>
          <p:nvPr/>
        </p:nvSpPr>
        <p:spPr>
          <a:xfrm>
            <a:off x="1141550" y="5570535"/>
            <a:ext cx="2476958" cy="3898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2"/>
                </a:solidFill>
              </a:rPr>
              <a:t>ip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route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2.2.2.0/24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10.1.1.2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ABA098F-FBB5-448F-8347-A466ECAEE014}"/>
              </a:ext>
            </a:extLst>
          </p:cNvPr>
          <p:cNvSpPr/>
          <p:nvPr/>
        </p:nvSpPr>
        <p:spPr>
          <a:xfrm>
            <a:off x="3609528" y="4911899"/>
            <a:ext cx="31053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solidFill>
                  <a:srgbClr val="C00000"/>
                </a:solidFill>
                <a:latin typeface="+mn-ea"/>
              </a:rPr>
              <a:t>① 목적지 주소 </a:t>
            </a:r>
            <a:r>
              <a:rPr lang="en-US" altLang="ko-KR" sz="1200" b="1" spc="-150" dirty="0">
                <a:solidFill>
                  <a:srgbClr val="C00000"/>
                </a:solidFill>
                <a:latin typeface="+mn-ea"/>
              </a:rPr>
              <a:t>+ </a:t>
            </a:r>
            <a:r>
              <a:rPr lang="ko-KR" altLang="en-US" sz="1200" b="1" spc="-150" dirty="0">
                <a:solidFill>
                  <a:srgbClr val="7030A0"/>
                </a:solidFill>
                <a:latin typeface="+mn-ea"/>
              </a:rPr>
              <a:t>로컬</a:t>
            </a:r>
            <a:r>
              <a:rPr lang="en-US" altLang="ko-KR" sz="1200" b="1" spc="-15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b="1" spc="-150" dirty="0">
                <a:solidFill>
                  <a:srgbClr val="7030A0"/>
                </a:solidFill>
                <a:latin typeface="+mn-ea"/>
              </a:rPr>
              <a:t>인터페이스로 표현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7E8EAD-8133-48E8-ADF4-37DAF43796C5}"/>
              </a:ext>
            </a:extLst>
          </p:cNvPr>
          <p:cNvSpPr/>
          <p:nvPr/>
        </p:nvSpPr>
        <p:spPr>
          <a:xfrm>
            <a:off x="3633681" y="5653395"/>
            <a:ext cx="325972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solidFill>
                  <a:srgbClr val="C00000"/>
                </a:solidFill>
                <a:latin typeface="+mn-ea"/>
              </a:rPr>
              <a:t>② 목적지 주소 </a:t>
            </a:r>
            <a:r>
              <a:rPr lang="en-US" altLang="ko-KR" sz="1200" b="1" spc="-150" dirty="0">
                <a:solidFill>
                  <a:srgbClr val="C00000"/>
                </a:solidFill>
                <a:latin typeface="+mn-ea"/>
              </a:rPr>
              <a:t>+ </a:t>
            </a:r>
            <a:r>
              <a:rPr lang="en-US" altLang="ko-KR" sz="1200" b="1" spc="-150" dirty="0">
                <a:solidFill>
                  <a:srgbClr val="7030A0"/>
                </a:solidFill>
                <a:latin typeface="+mn-ea"/>
              </a:rPr>
              <a:t>next</a:t>
            </a:r>
            <a:r>
              <a:rPr lang="ko-KR" altLang="en-US" sz="1200" b="1" spc="-150" dirty="0">
                <a:solidFill>
                  <a:srgbClr val="7030A0"/>
                </a:solidFill>
                <a:latin typeface="+mn-ea"/>
              </a:rPr>
              <a:t>  </a:t>
            </a:r>
            <a:r>
              <a:rPr lang="en-US" altLang="ko-KR" sz="1200" b="1" spc="-150" dirty="0">
                <a:solidFill>
                  <a:srgbClr val="7030A0"/>
                </a:solidFill>
                <a:latin typeface="+mn-ea"/>
              </a:rPr>
              <a:t>Hop </a:t>
            </a:r>
            <a:r>
              <a:rPr lang="ko-KR" altLang="en-US" sz="1200" b="1" spc="-150" dirty="0">
                <a:solidFill>
                  <a:srgbClr val="7030A0"/>
                </a:solidFill>
                <a:latin typeface="+mn-ea"/>
              </a:rPr>
              <a:t>라우터</a:t>
            </a:r>
            <a:r>
              <a:rPr lang="en-US" altLang="ko-KR" sz="1200" b="1" spc="-150" dirty="0">
                <a:solidFill>
                  <a:srgbClr val="7030A0"/>
                </a:solidFill>
                <a:latin typeface="+mn-ea"/>
              </a:rPr>
              <a:t>  IP</a:t>
            </a:r>
            <a:r>
              <a:rPr lang="ko-KR" altLang="en-US" sz="1200" b="1" spc="-150" dirty="0">
                <a:solidFill>
                  <a:srgbClr val="7030A0"/>
                </a:solidFill>
                <a:latin typeface="+mn-ea"/>
              </a:rPr>
              <a:t> 주소로 표현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C8C392-0EDC-4D85-BDAE-45D1D4161980}"/>
              </a:ext>
            </a:extLst>
          </p:cNvPr>
          <p:cNvSpPr/>
          <p:nvPr/>
        </p:nvSpPr>
        <p:spPr>
          <a:xfrm>
            <a:off x="1141549" y="6446428"/>
            <a:ext cx="729352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latin typeface="+mn-ea"/>
              </a:rPr>
              <a:t>라우팅 테이블에 </a:t>
            </a:r>
            <a:r>
              <a:rPr lang="en-US" altLang="ko-KR" sz="1200" b="1" spc="-150" dirty="0">
                <a:latin typeface="+mn-ea"/>
              </a:rPr>
              <a:t>next hop</a:t>
            </a:r>
            <a:r>
              <a:rPr lang="ko-KR" altLang="en-US" sz="1200" b="1" spc="-150" dirty="0">
                <a:latin typeface="+mn-ea"/>
              </a:rPr>
              <a:t>을 지정하기 위해  일반적으로 </a:t>
            </a:r>
            <a:r>
              <a:rPr lang="en-US" altLang="ko-KR" sz="1200" b="1" spc="-150" dirty="0">
                <a:solidFill>
                  <a:srgbClr val="FF0000"/>
                </a:solidFill>
                <a:latin typeface="+mn-ea"/>
              </a:rPr>
              <a:t>next Hop </a:t>
            </a:r>
            <a:r>
              <a:rPr lang="ko-KR" altLang="en-US" sz="1200" b="1" spc="-150" dirty="0">
                <a:solidFill>
                  <a:srgbClr val="FF0000"/>
                </a:solidFill>
                <a:latin typeface="+mn-ea"/>
              </a:rPr>
              <a:t>라우터 </a:t>
            </a:r>
            <a:r>
              <a:rPr lang="en-US" altLang="ko-KR" sz="1200" b="1" spc="-150" dirty="0">
                <a:solidFill>
                  <a:srgbClr val="FF0000"/>
                </a:solidFill>
                <a:latin typeface="+mn-ea"/>
              </a:rPr>
              <a:t>IP </a:t>
            </a:r>
            <a:r>
              <a:rPr lang="ko-KR" altLang="en-US" sz="1200" b="1" spc="-150" dirty="0">
                <a:solidFill>
                  <a:srgbClr val="FF0000"/>
                </a:solidFill>
                <a:latin typeface="+mn-ea"/>
              </a:rPr>
              <a:t>주소 지정</a:t>
            </a:r>
            <a:r>
              <a:rPr lang="ko-KR" altLang="en-US" sz="1200" b="1" spc="-150" dirty="0">
                <a:latin typeface="+mn-ea"/>
              </a:rPr>
              <a:t> 방법을 사용 함 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28B1F8D-88B7-4CBA-AE24-04A1F9ABA6E4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7900478" y="3079823"/>
            <a:ext cx="574300" cy="5199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4656587-82EF-4648-BD16-D4026FC06B9A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7900478" y="3599775"/>
            <a:ext cx="543182" cy="766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E275-3E30-44E7-A727-D060F7FE68C8}"/>
              </a:ext>
            </a:extLst>
          </p:cNvPr>
          <p:cNvSpPr/>
          <p:nvPr/>
        </p:nvSpPr>
        <p:spPr>
          <a:xfrm>
            <a:off x="828370" y="1260351"/>
            <a:ext cx="65213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라우터의 동작 방식과 역할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    </a:t>
            </a:r>
            <a:r>
              <a:rPr lang="ko-KR" altLang="en-US" sz="2800" b="1" spc="-150" dirty="0">
                <a:solidFill>
                  <a:srgbClr val="FF0000"/>
                </a:solidFill>
                <a:latin typeface="+mn-ea"/>
              </a:rPr>
              <a:t>경로 지정</a:t>
            </a:r>
          </a:p>
        </p:txBody>
      </p:sp>
      <p:sp>
        <p:nvSpPr>
          <p:cNvPr id="35" name="Oval 39">
            <a:extLst>
              <a:ext uri="{FF2B5EF4-FFF2-40B4-BE49-F238E27FC236}">
                <a16:creationId xmlns:a16="http://schemas.microsoft.com/office/drawing/2014/main" id="{04A3CC11-2554-485B-902D-54611276747F}"/>
              </a:ext>
            </a:extLst>
          </p:cNvPr>
          <p:cNvSpPr>
            <a:spLocks noChangeAspect="1"/>
          </p:cNvSpPr>
          <p:nvPr/>
        </p:nvSpPr>
        <p:spPr bwMode="auto">
          <a:xfrm>
            <a:off x="5381693" y="1525910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144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CEB466D3C4E340B056CBD5270AFE02" ma:contentTypeVersion="11" ma:contentTypeDescription="새 문서를 만듭니다." ma:contentTypeScope="" ma:versionID="c3d3657bc3c2e5ba10bf0cee036d0178">
  <xsd:schema xmlns:xsd="http://www.w3.org/2001/XMLSchema" xmlns:xs="http://www.w3.org/2001/XMLSchema" xmlns:p="http://schemas.microsoft.com/office/2006/metadata/properties" xmlns:ns3="d138e9bc-9a22-4c43-913a-372da1f8fc91" targetNamespace="http://schemas.microsoft.com/office/2006/metadata/properties" ma:root="true" ma:fieldsID="bae70e1fc4279bff21832dc962fdd217" ns3:_="">
    <xsd:import namespace="d138e9bc-9a22-4c43-913a-372da1f8fc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8e9bc-9a22-4c43-913a-372da1f8fc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2C632A-7DC4-421C-9B96-D04D0C78057F}">
  <ds:schemaRefs>
    <ds:schemaRef ds:uri="d138e9bc-9a22-4c43-913a-372da1f8fc91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0E01FBE-4603-442B-86BF-C29AB124D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8e9bc-9a22-4c43-913a-372da1f8f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222F10-58D0-4014-AD06-7A602853E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2926</Words>
  <Application>Microsoft Office PowerPoint</Application>
  <PresentationFormat>사용자 지정</PresentationFormat>
  <Paragraphs>994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Wingdings</vt:lpstr>
      <vt:lpstr>Amazon Ember</vt:lpstr>
      <vt:lpstr>Arial</vt:lpstr>
      <vt:lpstr>맑은 고딕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정석용</cp:lastModifiedBy>
  <cp:revision>246</cp:revision>
  <dcterms:created xsi:type="dcterms:W3CDTF">2021-12-20T00:56:47Z</dcterms:created>
  <dcterms:modified xsi:type="dcterms:W3CDTF">2023-04-06T03:44:54Z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0x010100F5CEB466D3C4E340B056CBD5270AFE02</vt:lpwstr>
  </property>
</Properties>
</file>